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82" r:id="rId4"/>
    <p:sldId id="297" r:id="rId5"/>
    <p:sldId id="283" r:id="rId6"/>
    <p:sldId id="298" r:id="rId7"/>
    <p:sldId id="284" r:id="rId8"/>
    <p:sldId id="299" r:id="rId9"/>
    <p:sldId id="300" r:id="rId10"/>
    <p:sldId id="286" r:id="rId11"/>
    <p:sldId id="301" r:id="rId12"/>
    <p:sldId id="287" r:id="rId13"/>
    <p:sldId id="302" r:id="rId14"/>
    <p:sldId id="285" r:id="rId15"/>
    <p:sldId id="303" r:id="rId16"/>
    <p:sldId id="288" r:id="rId17"/>
    <p:sldId id="304" r:id="rId18"/>
    <p:sldId id="289" r:id="rId19"/>
    <p:sldId id="305" r:id="rId20"/>
    <p:sldId id="290" r:id="rId21"/>
    <p:sldId id="306" r:id="rId22"/>
    <p:sldId id="291" r:id="rId23"/>
    <p:sldId id="307" r:id="rId24"/>
    <p:sldId id="293" r:id="rId25"/>
    <p:sldId id="295" r:id="rId26"/>
    <p:sldId id="296" r:id="rId27"/>
    <p:sldId id="281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9322" autoAdjust="0"/>
  </p:normalViewPr>
  <p:slideViewPr>
    <p:cSldViewPr>
      <p:cViewPr varScale="1">
        <p:scale>
          <a:sx n="73" d="100"/>
          <a:sy n="73" d="100"/>
        </p:scale>
        <p:origin x="-129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FB592-514A-4B22-8DF4-E9616430DF98}" type="datetimeFigureOut">
              <a:rPr lang="en-US" smtClean="0"/>
              <a:pPr/>
              <a:t>9/21/2021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9F399-2291-49B4-9098-A4142B56B6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FB592-514A-4B22-8DF4-E9616430DF98}" type="datetimeFigureOut">
              <a:rPr lang="en-US" smtClean="0"/>
              <a:pPr/>
              <a:t>9/21/2021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9F399-2291-49B4-9098-A4142B56B6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FB592-514A-4B22-8DF4-E9616430DF98}" type="datetimeFigureOut">
              <a:rPr lang="en-US" smtClean="0"/>
              <a:pPr/>
              <a:t>9/21/2021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9F399-2291-49B4-9098-A4142B56B6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FB592-514A-4B22-8DF4-E9616430DF98}" type="datetimeFigureOut">
              <a:rPr lang="en-US" smtClean="0"/>
              <a:pPr/>
              <a:t>9/21/2021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9F399-2291-49B4-9098-A4142B56B6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FB592-514A-4B22-8DF4-E9616430DF98}" type="datetimeFigureOut">
              <a:rPr lang="en-US" smtClean="0"/>
              <a:pPr/>
              <a:t>9/21/2021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9F399-2291-49B4-9098-A4142B56B6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FB592-514A-4B22-8DF4-E9616430DF98}" type="datetimeFigureOut">
              <a:rPr lang="en-US" smtClean="0"/>
              <a:pPr/>
              <a:t>9/21/2021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9F399-2291-49B4-9098-A4142B56B6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FB592-514A-4B22-8DF4-E9616430DF98}" type="datetimeFigureOut">
              <a:rPr lang="en-US" smtClean="0"/>
              <a:pPr/>
              <a:t>9/21/2021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9F399-2291-49B4-9098-A4142B56B6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FB592-514A-4B22-8DF4-E9616430DF98}" type="datetimeFigureOut">
              <a:rPr lang="en-US" smtClean="0"/>
              <a:pPr/>
              <a:t>9/21/2021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9F399-2291-49B4-9098-A4142B56B6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FB592-514A-4B22-8DF4-E9616430DF98}" type="datetimeFigureOut">
              <a:rPr lang="en-US" smtClean="0"/>
              <a:pPr/>
              <a:t>9/21/2021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9F399-2291-49B4-9098-A4142B56B6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FB592-514A-4B22-8DF4-E9616430DF98}" type="datetimeFigureOut">
              <a:rPr lang="en-US" smtClean="0"/>
              <a:pPr/>
              <a:t>9/21/2021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9F399-2291-49B4-9098-A4142B56B6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FB592-514A-4B22-8DF4-E9616430DF98}" type="datetimeFigureOut">
              <a:rPr lang="en-US" smtClean="0"/>
              <a:pPr/>
              <a:t>9/21/2021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9F399-2291-49B4-9098-A4142B56B6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8FB592-514A-4B22-8DF4-E9616430DF98}" type="datetimeFigureOut">
              <a:rPr lang="en-US" smtClean="0"/>
              <a:pPr/>
              <a:t>9/21/2021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D9F399-2291-49B4-9098-A4142B56B62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Hình nền tết trung thu đẹp cho máy tính, đẹp chất lượng full hd 1920x1080</a:t>
            </a:r>
            <a:r>
              <a:rPr kumimoji="0" 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endParaRPr kumimoji="0" lang="en-US" sz="720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5943600"/>
            <a:ext cx="9144000" cy="91440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295400" y="6019800"/>
            <a:ext cx="685800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VẦNG TRĂNG THU </a:t>
            </a:r>
            <a:r>
              <a:rPr lang="en-US" sz="40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2021</a:t>
            </a:r>
            <a:endParaRPr lang="en-US" sz="4000" dirty="0">
              <a:solidFill>
                <a:schemeClr val="accent6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do-vui-trung-th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BẠN CÓ BIẾT: NGÀY TẾT TRUNG THU CÓ SỰ TÍCH TỪ ĐÂU 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BẠN CÓ BIẾT: NGÀY TẾT TRUNG THU CÓ SỰ TÍCH TỪ ĐÂU ?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BẠN CÓ BIẾT: NGÀY TẾT TRUNG THU CÓ SỰ TÍCH TỪ ĐÂU ?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17780"/>
            <a:ext cx="9144000" cy="6154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0" y="5943600"/>
            <a:ext cx="9144000" cy="914400"/>
            <a:chOff x="0" y="5943600"/>
            <a:chExt cx="9144000" cy="914400"/>
          </a:xfrm>
        </p:grpSpPr>
        <p:sp>
          <p:nvSpPr>
            <p:cNvPr id="10" name="Rectangle 9"/>
            <p:cNvSpPr/>
            <p:nvPr/>
          </p:nvSpPr>
          <p:spPr>
            <a:xfrm>
              <a:off x="0" y="5943600"/>
              <a:ext cx="9144000" cy="914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295400" y="6019800"/>
              <a:ext cx="6858000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4000" dirty="0" smtClean="0">
                  <a:solidFill>
                    <a:schemeClr val="accent6">
                      <a:lumMod val="40000"/>
                      <a:lumOff val="6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VẦNG TRĂNG THU </a:t>
              </a:r>
              <a:r>
                <a:rPr lang="en-US" sz="4000" dirty="0" smtClean="0">
                  <a:solidFill>
                    <a:schemeClr val="accent6">
                      <a:lumMod val="40000"/>
                      <a:lumOff val="6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2021</a:t>
              </a:r>
              <a:endParaRPr lang="en-US" sz="400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" name="Rounded Rectangle 6"/>
          <p:cNvSpPr/>
          <p:nvPr/>
        </p:nvSpPr>
        <p:spPr>
          <a:xfrm>
            <a:off x="3581400" y="160336"/>
            <a:ext cx="2286000" cy="56496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810000" y="160337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Bucephalus" pitchFamily="2" charset="0"/>
              </a:rPr>
              <a:t>CÂU ĐỐ</a:t>
            </a:r>
            <a:endParaRPr lang="en-US" sz="3200" b="1" dirty="0">
              <a:latin typeface="Bucephalus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143000" y="914400"/>
            <a:ext cx="6781799" cy="914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2209800" y="2057400"/>
            <a:ext cx="4343400" cy="56261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200149" y="1109990"/>
            <a:ext cx="66674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63368" y="2057400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2206752" y="2813685"/>
            <a:ext cx="4343400" cy="56261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2560320" y="2813685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3505200" y="4419600"/>
            <a:ext cx="2209800" cy="1143000"/>
            <a:chOff x="3505200" y="4419600"/>
            <a:chExt cx="2209800" cy="1143000"/>
          </a:xfrm>
        </p:grpSpPr>
        <p:sp>
          <p:nvSpPr>
            <p:cNvPr id="20" name="Oval 19"/>
            <p:cNvSpPr/>
            <p:nvPr/>
          </p:nvSpPr>
          <p:spPr>
            <a:xfrm>
              <a:off x="3505200" y="4419600"/>
              <a:ext cx="2209800" cy="11430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848100" y="4729490"/>
              <a:ext cx="1524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ĐÁP ÁN</a:t>
              </a:r>
              <a:endParaRPr lang="en-US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42582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2" grpId="0" animBg="1"/>
      <p:bldP spid="17" grpId="0" animBg="1"/>
      <p:bldP spid="13" grpId="0"/>
      <p:bldP spid="14" grpId="0"/>
      <p:bldP spid="22" grpId="0" animBg="1"/>
      <p:bldP spid="22" grpId="1" animBg="1"/>
      <p:bldP spid="23" grpId="0"/>
      <p:bldP spid="23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BẠN CÓ BIẾT: NGÀY TẾT TRUNG THU CÓ SỰ TÍCH TỪ ĐÂU 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BẠN CÓ BIẾT: NGÀY TẾT TRUNG THU CÓ SỰ TÍCH TỪ ĐÂU ?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BẠN CÓ BIẾT: NGÀY TẾT TRUNG THU CÓ SỰ TÍCH TỪ ĐÂU ?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17780"/>
            <a:ext cx="9144000" cy="6154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0" y="5943600"/>
            <a:ext cx="9144000" cy="914400"/>
            <a:chOff x="0" y="5943600"/>
            <a:chExt cx="9144000" cy="914400"/>
          </a:xfrm>
        </p:grpSpPr>
        <p:sp>
          <p:nvSpPr>
            <p:cNvPr id="10" name="Rectangle 9"/>
            <p:cNvSpPr/>
            <p:nvPr/>
          </p:nvSpPr>
          <p:spPr>
            <a:xfrm>
              <a:off x="0" y="5943600"/>
              <a:ext cx="9144000" cy="914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295400" y="6019800"/>
              <a:ext cx="6858000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4000" dirty="0" smtClean="0">
                  <a:solidFill>
                    <a:schemeClr val="accent6">
                      <a:lumMod val="40000"/>
                      <a:lumOff val="6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VẦNG TRĂNG THU </a:t>
              </a:r>
              <a:r>
                <a:rPr lang="en-US" sz="4000" dirty="0" smtClean="0">
                  <a:solidFill>
                    <a:schemeClr val="accent6">
                      <a:lumMod val="40000"/>
                      <a:lumOff val="6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2021</a:t>
              </a:r>
              <a:endParaRPr lang="en-US" sz="400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" name="Rounded Rectangle 6"/>
          <p:cNvSpPr/>
          <p:nvPr/>
        </p:nvSpPr>
        <p:spPr>
          <a:xfrm>
            <a:off x="3581400" y="160336"/>
            <a:ext cx="2286000" cy="56496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810000" y="160337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Bucephalus" pitchFamily="2" charset="0"/>
              </a:rPr>
              <a:t>CÂU ĐỐ</a:t>
            </a:r>
            <a:endParaRPr lang="en-US" sz="3200" b="1" dirty="0">
              <a:latin typeface="Bucephalus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12774" y="914400"/>
            <a:ext cx="7769225" cy="914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2209800" y="2057400"/>
            <a:ext cx="4343400" cy="56261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06817" y="874693"/>
            <a:ext cx="758113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Thu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63368" y="2129135"/>
            <a:ext cx="3380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vuông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2206752" y="2813685"/>
            <a:ext cx="4343400" cy="56261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2560320" y="2891135"/>
            <a:ext cx="3307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tròn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2325686" y="3581400"/>
            <a:ext cx="4224466" cy="56261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2580132" y="3653135"/>
            <a:ext cx="35158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vuông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3505200" y="4419600"/>
            <a:ext cx="2209800" cy="1143000"/>
            <a:chOff x="3505200" y="4419600"/>
            <a:chExt cx="2209800" cy="1143000"/>
          </a:xfrm>
        </p:grpSpPr>
        <p:sp>
          <p:nvSpPr>
            <p:cNvPr id="20" name="Oval 19"/>
            <p:cNvSpPr/>
            <p:nvPr/>
          </p:nvSpPr>
          <p:spPr>
            <a:xfrm>
              <a:off x="3505200" y="4419600"/>
              <a:ext cx="2209800" cy="11430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848100" y="4729490"/>
              <a:ext cx="1524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ĐÁP ÁN</a:t>
              </a:r>
              <a:endParaRPr lang="en-US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902266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2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2" grpId="0" animBg="1"/>
      <p:bldP spid="17" grpId="0" animBg="1"/>
      <p:bldP spid="13" grpId="0"/>
      <p:bldP spid="14" grpId="0"/>
      <p:bldP spid="22" grpId="0" animBg="1"/>
      <p:bldP spid="23" grpId="0"/>
      <p:bldP spid="24" grpId="0" animBg="1"/>
      <p:bldP spid="24" grpId="1" animBg="1"/>
      <p:bldP spid="25" grpId="0"/>
      <p:bldP spid="25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BẠN CÓ BIẾT: NGÀY TẾT TRUNG THU CÓ SỰ TÍCH TỪ ĐÂU 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BẠN CÓ BIẾT: NGÀY TẾT TRUNG THU CÓ SỰ TÍCH TỪ ĐÂU ?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BẠN CÓ BIẾT: NGÀY TẾT TRUNG THU CÓ SỰ TÍCH TỪ ĐÂU ?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17780"/>
            <a:ext cx="9144000" cy="6154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0" y="5943600"/>
            <a:ext cx="9144000" cy="914400"/>
            <a:chOff x="0" y="5943600"/>
            <a:chExt cx="9144000" cy="914400"/>
          </a:xfrm>
        </p:grpSpPr>
        <p:sp>
          <p:nvSpPr>
            <p:cNvPr id="10" name="Rectangle 9"/>
            <p:cNvSpPr/>
            <p:nvPr/>
          </p:nvSpPr>
          <p:spPr>
            <a:xfrm>
              <a:off x="0" y="5943600"/>
              <a:ext cx="9144000" cy="914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295400" y="6019800"/>
              <a:ext cx="6858000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4000" dirty="0" smtClean="0">
                  <a:solidFill>
                    <a:schemeClr val="accent6">
                      <a:lumMod val="40000"/>
                      <a:lumOff val="6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VẦNG TRĂNG THU </a:t>
              </a:r>
              <a:r>
                <a:rPr lang="en-US" sz="4000" dirty="0" smtClean="0">
                  <a:solidFill>
                    <a:schemeClr val="accent6">
                      <a:lumMod val="40000"/>
                      <a:lumOff val="6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2021</a:t>
              </a:r>
              <a:endParaRPr lang="en-US" sz="400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" name="Rounded Rectangle 6"/>
          <p:cNvSpPr/>
          <p:nvPr/>
        </p:nvSpPr>
        <p:spPr>
          <a:xfrm>
            <a:off x="3581400" y="160336"/>
            <a:ext cx="2286000" cy="56496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810000" y="160337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Bucephalus" pitchFamily="2" charset="0"/>
              </a:rPr>
              <a:t>CÂU ĐỐ</a:t>
            </a:r>
            <a:endParaRPr lang="en-US" sz="3200" b="1" dirty="0">
              <a:latin typeface="Bucephalus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143000" y="914400"/>
            <a:ext cx="6781799" cy="914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2209800" y="2057400"/>
            <a:ext cx="4343400" cy="56261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200149" y="914400"/>
            <a:ext cx="66674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quyển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63368" y="2081784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2206752" y="2813685"/>
            <a:ext cx="4343400" cy="56261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2596896" y="2871216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Sai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3505200" y="4419600"/>
            <a:ext cx="2209800" cy="1143000"/>
            <a:chOff x="3505200" y="4419600"/>
            <a:chExt cx="2209800" cy="1143000"/>
          </a:xfrm>
        </p:grpSpPr>
        <p:sp>
          <p:nvSpPr>
            <p:cNvPr id="20" name="Oval 19"/>
            <p:cNvSpPr/>
            <p:nvPr/>
          </p:nvSpPr>
          <p:spPr>
            <a:xfrm>
              <a:off x="3505200" y="4419600"/>
              <a:ext cx="2209800" cy="11430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848100" y="4729490"/>
              <a:ext cx="1524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ĐÁP ÁN</a:t>
              </a:r>
              <a:endParaRPr lang="en-US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940656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2" grpId="0" animBg="1"/>
      <p:bldP spid="17" grpId="0" animBg="1"/>
      <p:bldP spid="13" grpId="0"/>
      <p:bldP spid="14" grpId="0"/>
      <p:bldP spid="22" grpId="0" animBg="1"/>
      <p:bldP spid="22" grpId="1" animBg="1"/>
      <p:bldP spid="23" grpId="0"/>
      <p:bldP spid="23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BẠN CÓ BIẾT: NGÀY TẾT TRUNG THU CÓ SỰ TÍCH TỪ ĐÂU 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BẠN CÓ BIẾT: NGÀY TẾT TRUNG THU CÓ SỰ TÍCH TỪ ĐÂU ?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BẠN CÓ BIẾT: NGÀY TẾT TRUNG THU CÓ SỰ TÍCH TỪ ĐÂU ?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17780"/>
            <a:ext cx="9144000" cy="6154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0" y="5943600"/>
            <a:ext cx="9144000" cy="914400"/>
            <a:chOff x="0" y="5943600"/>
            <a:chExt cx="9144000" cy="914400"/>
          </a:xfrm>
        </p:grpSpPr>
        <p:sp>
          <p:nvSpPr>
            <p:cNvPr id="10" name="Rectangle 9"/>
            <p:cNvSpPr/>
            <p:nvPr/>
          </p:nvSpPr>
          <p:spPr>
            <a:xfrm>
              <a:off x="0" y="5943600"/>
              <a:ext cx="9144000" cy="914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295400" y="6019800"/>
              <a:ext cx="6858000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4000" dirty="0" smtClean="0">
                  <a:solidFill>
                    <a:schemeClr val="accent6">
                      <a:lumMod val="40000"/>
                      <a:lumOff val="6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VẦNG TRĂNG THU </a:t>
              </a:r>
              <a:r>
                <a:rPr lang="en-US" sz="4000" dirty="0" smtClean="0">
                  <a:solidFill>
                    <a:schemeClr val="accent6">
                      <a:lumMod val="40000"/>
                      <a:lumOff val="6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2021</a:t>
              </a:r>
              <a:endParaRPr lang="en-US" sz="400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" name="Rounded Rectangle 6"/>
          <p:cNvSpPr/>
          <p:nvPr/>
        </p:nvSpPr>
        <p:spPr>
          <a:xfrm>
            <a:off x="3581400" y="160336"/>
            <a:ext cx="2286000" cy="56496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810000" y="160337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Bucephalus" pitchFamily="2" charset="0"/>
              </a:rPr>
              <a:t>CÂU ĐỐ</a:t>
            </a:r>
            <a:endParaRPr lang="en-US" sz="3200" b="1" dirty="0">
              <a:latin typeface="Bucephalus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12774" y="914400"/>
            <a:ext cx="7769225" cy="914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2209800" y="2057400"/>
            <a:ext cx="4343400" cy="56261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06817" y="874693"/>
            <a:ext cx="75811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cuội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63368" y="2129135"/>
            <a:ext cx="3380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sáo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2206752" y="2813685"/>
            <a:ext cx="4343400" cy="56261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2560320" y="2891135"/>
            <a:ext cx="3307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búa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2325686" y="3581400"/>
            <a:ext cx="4224466" cy="56261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2580132" y="3653135"/>
            <a:ext cx="35158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rìu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3505200" y="4419600"/>
            <a:ext cx="2209800" cy="1143000"/>
            <a:chOff x="3505200" y="4419600"/>
            <a:chExt cx="2209800" cy="1143000"/>
          </a:xfrm>
        </p:grpSpPr>
        <p:sp>
          <p:nvSpPr>
            <p:cNvPr id="20" name="Oval 19"/>
            <p:cNvSpPr/>
            <p:nvPr/>
          </p:nvSpPr>
          <p:spPr>
            <a:xfrm>
              <a:off x="3505200" y="4419600"/>
              <a:ext cx="2209800" cy="11430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848100" y="4729490"/>
              <a:ext cx="1524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ĐÁP ÁN</a:t>
              </a:r>
              <a:endParaRPr lang="en-US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645162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2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2" grpId="0" animBg="1"/>
      <p:bldP spid="17" grpId="0" animBg="1"/>
      <p:bldP spid="13" grpId="0"/>
      <p:bldP spid="14" grpId="0"/>
      <p:bldP spid="22" grpId="0" animBg="1"/>
      <p:bldP spid="23" grpId="0"/>
      <p:bldP spid="24" grpId="0" animBg="1"/>
      <p:bldP spid="24" grpId="1" animBg="1"/>
      <p:bldP spid="25" grpId="0"/>
      <p:bldP spid="25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BẠN CÓ BIẾT: NGÀY TẾT TRUNG THU CÓ SỰ TÍCH TỪ ĐÂU 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BẠN CÓ BIẾT: NGÀY TẾT TRUNG THU CÓ SỰ TÍCH TỪ ĐÂU ?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BẠN CÓ BIẾT: NGÀY TẾT TRUNG THU CÓ SỰ TÍCH TỪ ĐÂU ?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17780"/>
            <a:ext cx="9144000" cy="6154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0" y="5943600"/>
            <a:ext cx="9144000" cy="914400"/>
            <a:chOff x="0" y="5943600"/>
            <a:chExt cx="9144000" cy="914400"/>
          </a:xfrm>
        </p:grpSpPr>
        <p:sp>
          <p:nvSpPr>
            <p:cNvPr id="10" name="Rectangle 9"/>
            <p:cNvSpPr/>
            <p:nvPr/>
          </p:nvSpPr>
          <p:spPr>
            <a:xfrm>
              <a:off x="0" y="5943600"/>
              <a:ext cx="9144000" cy="914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295400" y="6019800"/>
              <a:ext cx="6858000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4000" dirty="0" smtClean="0">
                  <a:solidFill>
                    <a:schemeClr val="accent6">
                      <a:lumMod val="40000"/>
                      <a:lumOff val="6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VẦNG TRĂNG THU </a:t>
              </a:r>
              <a:r>
                <a:rPr lang="en-US" sz="4000" dirty="0" smtClean="0">
                  <a:solidFill>
                    <a:schemeClr val="accent6">
                      <a:lumMod val="40000"/>
                      <a:lumOff val="6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2021</a:t>
              </a:r>
              <a:endParaRPr lang="en-US" sz="400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" name="Rounded Rectangle 6"/>
          <p:cNvSpPr/>
          <p:nvPr/>
        </p:nvSpPr>
        <p:spPr>
          <a:xfrm>
            <a:off x="3581400" y="160336"/>
            <a:ext cx="2286000" cy="56496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810000" y="160337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Bucephalus" pitchFamily="2" charset="0"/>
              </a:rPr>
              <a:t>CÂU ĐỐ</a:t>
            </a:r>
            <a:endParaRPr lang="en-US" sz="3200" b="1" dirty="0">
              <a:latin typeface="Bucephalus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143000" y="914400"/>
            <a:ext cx="6781799" cy="914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2209800" y="2057400"/>
            <a:ext cx="4343400" cy="56261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181101" y="896278"/>
            <a:ext cx="66674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63368" y="2057400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1968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2206752" y="2813685"/>
            <a:ext cx="4343400" cy="56261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2560320" y="2813685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1969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2218944" y="3581400"/>
            <a:ext cx="4343400" cy="56261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2572512" y="3581400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1970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3505200" y="4419600"/>
            <a:ext cx="2209800" cy="1143000"/>
            <a:chOff x="3505200" y="4419600"/>
            <a:chExt cx="2209800" cy="1143000"/>
          </a:xfrm>
        </p:grpSpPr>
        <p:sp>
          <p:nvSpPr>
            <p:cNvPr id="20" name="Oval 19"/>
            <p:cNvSpPr/>
            <p:nvPr/>
          </p:nvSpPr>
          <p:spPr>
            <a:xfrm>
              <a:off x="3505200" y="4419600"/>
              <a:ext cx="2209800" cy="11430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848100" y="4729490"/>
              <a:ext cx="1524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ĐÁP ÁN</a:t>
              </a:r>
              <a:endParaRPr lang="en-US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466175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2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2" grpId="0" animBg="1"/>
      <p:bldP spid="17" grpId="0" animBg="1"/>
      <p:bldP spid="13" grpId="0"/>
      <p:bldP spid="14" grpId="0"/>
      <p:bldP spid="22" grpId="0" animBg="1"/>
      <p:bldP spid="22" grpId="1" animBg="1"/>
      <p:bldP spid="23" grpId="0"/>
      <p:bldP spid="23" grpId="1"/>
      <p:bldP spid="24" grpId="0" animBg="1"/>
      <p:bldP spid="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BẠN CÓ BIẾT: NGÀY TẾT TRUNG THU CÓ SỰ TÍCH TỪ ĐÂU 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BẠN CÓ BIẾT: NGÀY TẾT TRUNG THU CÓ SỰ TÍCH TỪ ĐÂU ?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BẠN CÓ BIẾT: NGÀY TẾT TRUNG THU CÓ SỰ TÍCH TỪ ĐÂU ?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17780"/>
            <a:ext cx="9144000" cy="6154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0" y="5943600"/>
            <a:ext cx="9144000" cy="914400"/>
            <a:chOff x="0" y="5943600"/>
            <a:chExt cx="9144000" cy="914400"/>
          </a:xfrm>
        </p:grpSpPr>
        <p:sp>
          <p:nvSpPr>
            <p:cNvPr id="10" name="Rectangle 9"/>
            <p:cNvSpPr/>
            <p:nvPr/>
          </p:nvSpPr>
          <p:spPr>
            <a:xfrm>
              <a:off x="0" y="5943600"/>
              <a:ext cx="9144000" cy="914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295400" y="6019800"/>
              <a:ext cx="6858000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4000" dirty="0" smtClean="0">
                  <a:solidFill>
                    <a:schemeClr val="accent6">
                      <a:lumMod val="40000"/>
                      <a:lumOff val="6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VẦNG TRĂNG THU </a:t>
              </a:r>
              <a:r>
                <a:rPr lang="en-US" sz="4000" dirty="0" smtClean="0">
                  <a:solidFill>
                    <a:schemeClr val="accent6">
                      <a:lumMod val="40000"/>
                      <a:lumOff val="6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2021</a:t>
              </a:r>
              <a:endParaRPr lang="en-US" sz="400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" name="Rounded Rectangle 6"/>
          <p:cNvSpPr/>
          <p:nvPr/>
        </p:nvSpPr>
        <p:spPr>
          <a:xfrm>
            <a:off x="3581400" y="160336"/>
            <a:ext cx="2286000" cy="56496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810000" y="160337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Bucephalus" pitchFamily="2" charset="0"/>
              </a:rPr>
              <a:t>CÂU ĐỐ</a:t>
            </a:r>
            <a:endParaRPr lang="en-US" sz="3200" b="1" dirty="0">
              <a:latin typeface="Bucephalus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12774" y="914400"/>
            <a:ext cx="7769225" cy="914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2209800" y="2057400"/>
            <a:ext cx="4343400" cy="56261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06817" y="874693"/>
            <a:ext cx="75811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63368" y="2129135"/>
            <a:ext cx="3380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Chị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Hằng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2206752" y="2813685"/>
            <a:ext cx="4343400" cy="56261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2560320" y="2891135"/>
            <a:ext cx="3307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cuội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2325686" y="3581400"/>
            <a:ext cx="4224466" cy="56261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2580132" y="3653135"/>
            <a:ext cx="35158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lôi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3505200" y="4419600"/>
            <a:ext cx="2209800" cy="1143000"/>
            <a:chOff x="3505200" y="4419600"/>
            <a:chExt cx="2209800" cy="1143000"/>
          </a:xfrm>
        </p:grpSpPr>
        <p:sp>
          <p:nvSpPr>
            <p:cNvPr id="20" name="Oval 19"/>
            <p:cNvSpPr/>
            <p:nvPr/>
          </p:nvSpPr>
          <p:spPr>
            <a:xfrm>
              <a:off x="3505200" y="4419600"/>
              <a:ext cx="2209800" cy="11430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848100" y="4729490"/>
              <a:ext cx="1524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ĐÁP ÁN</a:t>
              </a:r>
              <a:endParaRPr lang="en-US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833210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2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2" grpId="0" animBg="1"/>
      <p:bldP spid="17" grpId="0" animBg="1"/>
      <p:bldP spid="13" grpId="0"/>
      <p:bldP spid="14" grpId="0"/>
      <p:bldP spid="22" grpId="0" animBg="1"/>
      <p:bldP spid="22" grpId="1" animBg="1"/>
      <p:bldP spid="23" grpId="0"/>
      <p:bldP spid="23" grpId="1"/>
      <p:bldP spid="24" grpId="0" animBg="1"/>
      <p:bldP spid="2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BẠN CÓ BIẾT: NGÀY TẾT TRUNG THU CÓ SỰ TÍCH TỪ ĐÂU 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BẠN CÓ BIẾT: NGÀY TẾT TRUNG THU CÓ SỰ TÍCH TỪ ĐÂU ?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BẠN CÓ BIẾT: NGÀY TẾT TRUNG THU CÓ SỰ TÍCH TỪ ĐÂU ?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17780"/>
            <a:ext cx="9144000" cy="6154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0" y="5943600"/>
            <a:ext cx="9144000" cy="914400"/>
            <a:chOff x="0" y="5943600"/>
            <a:chExt cx="9144000" cy="914400"/>
          </a:xfrm>
        </p:grpSpPr>
        <p:sp>
          <p:nvSpPr>
            <p:cNvPr id="10" name="Rectangle 9"/>
            <p:cNvSpPr/>
            <p:nvPr/>
          </p:nvSpPr>
          <p:spPr>
            <a:xfrm>
              <a:off x="0" y="5943600"/>
              <a:ext cx="9144000" cy="914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295400" y="6019800"/>
              <a:ext cx="6858000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4000" dirty="0" smtClean="0">
                  <a:solidFill>
                    <a:schemeClr val="accent6">
                      <a:lumMod val="40000"/>
                      <a:lumOff val="6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VẦNG TRĂNG THU </a:t>
              </a:r>
              <a:r>
                <a:rPr lang="en-US" sz="4000" dirty="0" smtClean="0">
                  <a:solidFill>
                    <a:schemeClr val="accent6">
                      <a:lumMod val="40000"/>
                      <a:lumOff val="6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2021</a:t>
              </a:r>
              <a:endParaRPr lang="en-US" sz="400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" name="Rounded Rectangle 6"/>
          <p:cNvSpPr/>
          <p:nvPr/>
        </p:nvSpPr>
        <p:spPr>
          <a:xfrm>
            <a:off x="3581400" y="160336"/>
            <a:ext cx="2286000" cy="56496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810000" y="160337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Bucephalus" pitchFamily="2" charset="0"/>
              </a:rPr>
              <a:t>CÂU ĐỐ</a:t>
            </a:r>
            <a:endParaRPr lang="en-US" sz="3200" b="1" dirty="0">
              <a:latin typeface="Bucephalus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12775" y="914400"/>
            <a:ext cx="8150225" cy="914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2209800" y="2057400"/>
            <a:ext cx="4343400" cy="56261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65175" y="914400"/>
            <a:ext cx="78454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63368" y="2081784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2206752" y="2813685"/>
            <a:ext cx="4343400" cy="56261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2596896" y="2871216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Sai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3505200" y="4419600"/>
            <a:ext cx="2209800" cy="1143000"/>
            <a:chOff x="3505200" y="4419600"/>
            <a:chExt cx="2209800" cy="1143000"/>
          </a:xfrm>
        </p:grpSpPr>
        <p:sp>
          <p:nvSpPr>
            <p:cNvPr id="20" name="Oval 19"/>
            <p:cNvSpPr/>
            <p:nvPr/>
          </p:nvSpPr>
          <p:spPr>
            <a:xfrm>
              <a:off x="3505200" y="4419600"/>
              <a:ext cx="2209800" cy="11430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848100" y="4729490"/>
              <a:ext cx="1524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ĐÁP ÁN</a:t>
              </a:r>
              <a:endParaRPr lang="en-US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491733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2" grpId="0" animBg="1"/>
      <p:bldP spid="17" grpId="0" animBg="1"/>
      <p:bldP spid="17" grpId="1" animBg="1"/>
      <p:bldP spid="13" grpId="0"/>
      <p:bldP spid="14" grpId="0"/>
      <p:bldP spid="14" grpId="1"/>
      <p:bldP spid="22" grpId="0" animBg="1"/>
      <p:bldP spid="2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BẠN CÓ BIẾT: NGÀY TẾT TRUNG THU CÓ SỰ TÍCH TỪ ĐÂU 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BẠN CÓ BIẾT: NGÀY TẾT TRUNG THU CÓ SỰ TÍCH TỪ ĐÂU ?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BẠN CÓ BIẾT: NGÀY TẾT TRUNG THU CÓ SỰ TÍCH TỪ ĐÂU ?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17780"/>
            <a:ext cx="9144000" cy="6154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0" y="5943600"/>
            <a:ext cx="9144000" cy="914400"/>
            <a:chOff x="0" y="5943600"/>
            <a:chExt cx="9144000" cy="914400"/>
          </a:xfrm>
        </p:grpSpPr>
        <p:sp>
          <p:nvSpPr>
            <p:cNvPr id="10" name="Rectangle 9"/>
            <p:cNvSpPr/>
            <p:nvPr/>
          </p:nvSpPr>
          <p:spPr>
            <a:xfrm>
              <a:off x="0" y="5943600"/>
              <a:ext cx="9144000" cy="914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295400" y="6019800"/>
              <a:ext cx="6858000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4000" dirty="0" smtClean="0">
                  <a:solidFill>
                    <a:schemeClr val="accent6">
                      <a:lumMod val="40000"/>
                      <a:lumOff val="6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VẦNG TRĂNG THU </a:t>
              </a:r>
              <a:r>
                <a:rPr lang="en-US" sz="4000" dirty="0" smtClean="0">
                  <a:solidFill>
                    <a:schemeClr val="accent6">
                      <a:lumMod val="40000"/>
                      <a:lumOff val="6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2021</a:t>
              </a:r>
              <a:endParaRPr lang="en-US" sz="400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" name="Rounded Rectangle 6"/>
          <p:cNvSpPr/>
          <p:nvPr/>
        </p:nvSpPr>
        <p:spPr>
          <a:xfrm>
            <a:off x="3581400" y="160336"/>
            <a:ext cx="2286000" cy="56496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810000" y="160337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Bucephalus" pitchFamily="2" charset="0"/>
              </a:rPr>
              <a:t>CÂU ĐỐ</a:t>
            </a:r>
            <a:endParaRPr lang="en-US" sz="3200" b="1" dirty="0">
              <a:latin typeface="Bucephalus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12774" y="914400"/>
            <a:ext cx="7769225" cy="914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2209800" y="2057400"/>
            <a:ext cx="4343400" cy="56261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06817" y="874693"/>
            <a:ext cx="75811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phổ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tết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Nam 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63368" y="2129135"/>
            <a:ext cx="3380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nạ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2206752" y="2813685"/>
            <a:ext cx="4343400" cy="56261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2560320" y="2891135"/>
            <a:ext cx="3307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2325686" y="3581400"/>
            <a:ext cx="4224466" cy="56261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2580132" y="3653135"/>
            <a:ext cx="35158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A, B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3505200" y="4419600"/>
            <a:ext cx="2209800" cy="1143000"/>
            <a:chOff x="3505200" y="4419600"/>
            <a:chExt cx="2209800" cy="1143000"/>
          </a:xfrm>
        </p:grpSpPr>
        <p:sp>
          <p:nvSpPr>
            <p:cNvPr id="20" name="Oval 19"/>
            <p:cNvSpPr/>
            <p:nvPr/>
          </p:nvSpPr>
          <p:spPr>
            <a:xfrm>
              <a:off x="3505200" y="4419600"/>
              <a:ext cx="2209800" cy="11430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848100" y="4729490"/>
              <a:ext cx="1524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ĐÁP ÁN</a:t>
              </a:r>
              <a:endParaRPr lang="en-US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736714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2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2" grpId="0" animBg="1"/>
      <p:bldP spid="17" grpId="0" animBg="1"/>
      <p:bldP spid="13" grpId="0"/>
      <p:bldP spid="14" grpId="0"/>
      <p:bldP spid="22" grpId="0" animBg="1"/>
      <p:bldP spid="23" grpId="0"/>
      <p:bldP spid="24" grpId="0" animBg="1"/>
      <p:bldP spid="24" grpId="1" animBg="1"/>
      <p:bldP spid="25" grpId="0"/>
      <p:bldP spid="25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BẠN CÓ BIẾT: NGÀY TẾT TRUNG THU CÓ SỰ TÍCH TỪ ĐÂU 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BẠN CÓ BIẾT: NGÀY TẾT TRUNG THU CÓ SỰ TÍCH TỪ ĐÂU ?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BẠN CÓ BIẾT: NGÀY TẾT TRUNG THU CÓ SỰ TÍCH TỪ ĐÂU ?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17780"/>
            <a:ext cx="9144000" cy="6154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0" y="5943600"/>
            <a:ext cx="9144000" cy="914400"/>
            <a:chOff x="0" y="5943600"/>
            <a:chExt cx="9144000" cy="914400"/>
          </a:xfrm>
        </p:grpSpPr>
        <p:sp>
          <p:nvSpPr>
            <p:cNvPr id="10" name="Rectangle 9"/>
            <p:cNvSpPr/>
            <p:nvPr/>
          </p:nvSpPr>
          <p:spPr>
            <a:xfrm>
              <a:off x="0" y="5943600"/>
              <a:ext cx="9144000" cy="914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295400" y="6019800"/>
              <a:ext cx="6858000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4000" dirty="0" smtClean="0">
                  <a:solidFill>
                    <a:schemeClr val="accent6">
                      <a:lumMod val="40000"/>
                      <a:lumOff val="6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VẦNG TRĂNG THU </a:t>
              </a:r>
              <a:r>
                <a:rPr lang="en-US" sz="4000" dirty="0" smtClean="0">
                  <a:solidFill>
                    <a:schemeClr val="accent6">
                      <a:lumMod val="40000"/>
                      <a:lumOff val="6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2021</a:t>
              </a:r>
              <a:endParaRPr lang="en-US" sz="400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" name="Rounded Rectangle 6"/>
          <p:cNvSpPr/>
          <p:nvPr/>
        </p:nvSpPr>
        <p:spPr>
          <a:xfrm>
            <a:off x="3581400" y="160336"/>
            <a:ext cx="2286000" cy="56496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810000" y="160337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Bucephalus" pitchFamily="2" charset="0"/>
              </a:rPr>
              <a:t>CÂU ĐỐ</a:t>
            </a:r>
            <a:endParaRPr lang="en-US" sz="3200" b="1" dirty="0">
              <a:latin typeface="Bucephalus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143000" y="914400"/>
            <a:ext cx="6781799" cy="914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1600200" y="2057400"/>
            <a:ext cx="5867400" cy="56261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181101" y="896278"/>
            <a:ext cx="66674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khuyết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62684" y="2107872"/>
            <a:ext cx="3837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méo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1600200" y="2813685"/>
            <a:ext cx="5867400" cy="56261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662684" y="2813685"/>
            <a:ext cx="57287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che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khuất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600200" y="3581399"/>
            <a:ext cx="5867400" cy="83099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1662684" y="3581400"/>
            <a:ext cx="57287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3409950" y="4674626"/>
            <a:ext cx="2209800" cy="1143000"/>
            <a:chOff x="3505200" y="4419600"/>
            <a:chExt cx="2209800" cy="1143000"/>
          </a:xfrm>
        </p:grpSpPr>
        <p:sp>
          <p:nvSpPr>
            <p:cNvPr id="20" name="Oval 19"/>
            <p:cNvSpPr/>
            <p:nvPr/>
          </p:nvSpPr>
          <p:spPr>
            <a:xfrm>
              <a:off x="3505200" y="4419600"/>
              <a:ext cx="2209800" cy="11430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848100" y="4729490"/>
              <a:ext cx="1524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ĐÁP ÁN</a:t>
              </a:r>
              <a:endParaRPr lang="en-US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268010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2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2" grpId="0" animBg="1"/>
      <p:bldP spid="17" grpId="0" animBg="1"/>
      <p:bldP spid="13" grpId="0"/>
      <p:bldP spid="14" grpId="0"/>
      <p:bldP spid="22" grpId="0" animBg="1"/>
      <p:bldP spid="23" grpId="0"/>
      <p:bldP spid="24" grpId="0" animBg="1"/>
      <p:bldP spid="24" grpId="1" animBg="1"/>
      <p:bldP spid="25" grpId="0"/>
      <p:bldP spid="25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BẠN CÓ BIẾT: NGÀY TẾT TRUNG THU CÓ SỰ TÍCH TỪ ĐÂU 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BẠN CÓ BIẾT: NGÀY TẾT TRUNG THU CÓ SỰ TÍCH TỪ ĐÂU ?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BẠN CÓ BIẾT: NGÀY TẾT TRUNG THU CÓ SỰ TÍCH TỪ ĐÂU ?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17780"/>
            <a:ext cx="9144000" cy="6154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0" y="5943600"/>
            <a:ext cx="9144000" cy="914400"/>
            <a:chOff x="0" y="5943600"/>
            <a:chExt cx="9144000" cy="914400"/>
          </a:xfrm>
        </p:grpSpPr>
        <p:sp>
          <p:nvSpPr>
            <p:cNvPr id="10" name="Rectangle 9"/>
            <p:cNvSpPr/>
            <p:nvPr/>
          </p:nvSpPr>
          <p:spPr>
            <a:xfrm>
              <a:off x="0" y="5943600"/>
              <a:ext cx="9144000" cy="914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295400" y="6019800"/>
              <a:ext cx="6858000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4000" dirty="0" smtClean="0">
                  <a:solidFill>
                    <a:schemeClr val="accent6">
                      <a:lumMod val="40000"/>
                      <a:lumOff val="6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VẦNG TRĂNG THU </a:t>
              </a:r>
              <a:r>
                <a:rPr lang="en-US" sz="4000" dirty="0" smtClean="0">
                  <a:solidFill>
                    <a:schemeClr val="accent6">
                      <a:lumMod val="40000"/>
                      <a:lumOff val="6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2021</a:t>
              </a:r>
              <a:endParaRPr lang="en-US" sz="400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" name="Rounded Rectangle 6"/>
          <p:cNvSpPr/>
          <p:nvPr/>
        </p:nvSpPr>
        <p:spPr>
          <a:xfrm>
            <a:off x="3581400" y="160336"/>
            <a:ext cx="2286000" cy="56496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810000" y="160337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Bucephalus" pitchFamily="2" charset="0"/>
              </a:rPr>
              <a:t>CÂU ĐỐ</a:t>
            </a:r>
            <a:endParaRPr lang="en-US" sz="3200" b="1" dirty="0">
              <a:latin typeface="Bucephalus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12774" y="914400"/>
            <a:ext cx="7769225" cy="914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2209800" y="2057400"/>
            <a:ext cx="4343400" cy="56261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06817" y="874693"/>
            <a:ext cx="75811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thuyết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"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chị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Hằng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" ở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63368" y="2129135"/>
            <a:ext cx="3380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2206752" y="2813685"/>
            <a:ext cx="4343400" cy="56261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2578608" y="2864084"/>
            <a:ext cx="3307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Quảng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Hàn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2325686" y="3581400"/>
            <a:ext cx="4224466" cy="56261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2580132" y="3653135"/>
            <a:ext cx="35158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Côn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Luân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3505200" y="4419600"/>
            <a:ext cx="2209800" cy="1143000"/>
            <a:chOff x="3505200" y="4419600"/>
            <a:chExt cx="2209800" cy="1143000"/>
          </a:xfrm>
        </p:grpSpPr>
        <p:sp>
          <p:nvSpPr>
            <p:cNvPr id="20" name="Oval 19"/>
            <p:cNvSpPr/>
            <p:nvPr/>
          </p:nvSpPr>
          <p:spPr>
            <a:xfrm>
              <a:off x="3505200" y="4419600"/>
              <a:ext cx="2209800" cy="11430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848100" y="4729490"/>
              <a:ext cx="1524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ĐÁP ÁN</a:t>
              </a:r>
              <a:endParaRPr lang="en-US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187369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2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2" grpId="0" animBg="1"/>
      <p:bldP spid="17" grpId="0" animBg="1"/>
      <p:bldP spid="13" grpId="0"/>
      <p:bldP spid="14" grpId="0"/>
      <p:bldP spid="22" grpId="0" animBg="1"/>
      <p:bldP spid="22" grpId="1" animBg="1"/>
      <p:bldP spid="23" grpId="0"/>
      <p:bldP spid="23" grpId="1"/>
      <p:bldP spid="24" grpId="0" animBg="1"/>
      <p:bldP spid="2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37469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Hình nền tết trung thu đẹp cho máy tính, đẹp chất lượng full hd 1920x1080</a:t>
            </a:r>
            <a:r>
              <a:rPr kumimoji="0" 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endParaRPr kumimoji="0" lang="en-US" sz="720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0" y="5943600"/>
            <a:ext cx="9144000" cy="914400"/>
            <a:chOff x="0" y="5943600"/>
            <a:chExt cx="9144000" cy="914400"/>
          </a:xfrm>
        </p:grpSpPr>
        <p:sp>
          <p:nvSpPr>
            <p:cNvPr id="7" name="Rectangle 6"/>
            <p:cNvSpPr/>
            <p:nvPr/>
          </p:nvSpPr>
          <p:spPr>
            <a:xfrm>
              <a:off x="0" y="5943600"/>
              <a:ext cx="9144000" cy="914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295400" y="6019800"/>
              <a:ext cx="6858000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4000" dirty="0" smtClean="0">
                  <a:solidFill>
                    <a:schemeClr val="accent6">
                      <a:lumMod val="40000"/>
                      <a:lumOff val="6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VẦNG TRĂNG THU </a:t>
              </a:r>
              <a:r>
                <a:rPr lang="en-US" sz="4000" dirty="0" smtClean="0">
                  <a:solidFill>
                    <a:schemeClr val="accent6">
                      <a:lumMod val="40000"/>
                      <a:lumOff val="6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2021</a:t>
              </a:r>
              <a:endParaRPr lang="en-US" sz="400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1828800" y="1288860"/>
            <a:ext cx="371447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ĐỐ VUI </a:t>
            </a:r>
          </a:p>
          <a:p>
            <a:pPr algn="ctr"/>
            <a:r>
              <a:rPr lang="en-US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TRUNG THU</a:t>
            </a:r>
            <a:endParaRPr lang="en-US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5" name="AutoShape 3" descr="Tết Trung thu 2019 là vào thứ mấy, ngày bao nhiêu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BẠN CÓ BIẾT: NGÀY TẾT TRUNG THU CÓ SỰ TÍCH TỪ ĐÂU 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BẠN CÓ BIẾT: NGÀY TẾT TRUNG THU CÓ SỰ TÍCH TỪ ĐÂU ?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BẠN CÓ BIẾT: NGÀY TẾT TRUNG THU CÓ SỰ TÍCH TỪ ĐÂU ?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5362"/>
            <a:ext cx="9144000" cy="6154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0" y="5943600"/>
            <a:ext cx="9144000" cy="914400"/>
            <a:chOff x="0" y="5943600"/>
            <a:chExt cx="9144000" cy="914400"/>
          </a:xfrm>
        </p:grpSpPr>
        <p:sp>
          <p:nvSpPr>
            <p:cNvPr id="10" name="Rectangle 9"/>
            <p:cNvSpPr/>
            <p:nvPr/>
          </p:nvSpPr>
          <p:spPr>
            <a:xfrm>
              <a:off x="0" y="5943600"/>
              <a:ext cx="9144000" cy="914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295400" y="6019800"/>
              <a:ext cx="6858000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4000" dirty="0" smtClean="0">
                  <a:solidFill>
                    <a:schemeClr val="accent6">
                      <a:lumMod val="40000"/>
                      <a:lumOff val="6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VẦNG TRĂNG THU </a:t>
              </a:r>
              <a:r>
                <a:rPr lang="en-US" sz="4000" dirty="0" smtClean="0">
                  <a:solidFill>
                    <a:schemeClr val="accent6">
                      <a:lumMod val="40000"/>
                      <a:lumOff val="6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2021</a:t>
              </a:r>
              <a:endParaRPr lang="en-US" sz="400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" name="Rounded Rectangle 6"/>
          <p:cNvSpPr/>
          <p:nvPr/>
        </p:nvSpPr>
        <p:spPr>
          <a:xfrm>
            <a:off x="3581400" y="160336"/>
            <a:ext cx="2286000" cy="56496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810000" y="160337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Bucephalus" pitchFamily="2" charset="0"/>
              </a:rPr>
              <a:t>CÂU ĐỐ</a:t>
            </a:r>
            <a:endParaRPr lang="en-US" sz="3200" b="1" dirty="0">
              <a:latin typeface="Bucephalus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143000" y="914400"/>
            <a:ext cx="6781799" cy="914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1600200" y="1905000"/>
            <a:ext cx="5867400" cy="71501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193292" y="1109990"/>
            <a:ext cx="66674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Nguyệt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50492" y="1840992"/>
            <a:ext cx="57287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thẳng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1600200" y="2743200"/>
            <a:ext cx="5867400" cy="76771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662684" y="2691384"/>
            <a:ext cx="57287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>
                <a:latin typeface="Times New Roman" pitchFamily="18" charset="0"/>
                <a:cs typeface="Times New Roman" pitchFamily="18" charset="0"/>
              </a:rPr>
            </a:b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600200" y="3581399"/>
            <a:ext cx="5867400" cy="83099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1662684" y="3581400"/>
            <a:ext cx="57287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3409950" y="4674626"/>
            <a:ext cx="2209800" cy="1143000"/>
            <a:chOff x="3505200" y="4419600"/>
            <a:chExt cx="2209800" cy="1143000"/>
          </a:xfrm>
        </p:grpSpPr>
        <p:sp>
          <p:nvSpPr>
            <p:cNvPr id="20" name="Oval 19"/>
            <p:cNvSpPr/>
            <p:nvPr/>
          </p:nvSpPr>
          <p:spPr>
            <a:xfrm>
              <a:off x="3505200" y="4419600"/>
              <a:ext cx="2209800" cy="11430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848100" y="4729490"/>
              <a:ext cx="1524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ĐÁP ÁN</a:t>
              </a:r>
              <a:endParaRPr lang="en-US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581294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2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2" grpId="0" animBg="1"/>
      <p:bldP spid="17" grpId="0" animBg="1"/>
      <p:bldP spid="17" grpId="1" animBg="1"/>
      <p:bldP spid="13" grpId="0"/>
      <p:bldP spid="14" grpId="0"/>
      <p:bldP spid="14" grpId="1"/>
      <p:bldP spid="22" grpId="0" animBg="1"/>
      <p:bldP spid="23" grpId="0"/>
      <p:bldP spid="24" grpId="0" animBg="1"/>
      <p:bldP spid="2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BẠN CÓ BIẾT: NGÀY TẾT TRUNG THU CÓ SỰ TÍCH TỪ ĐÂU 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BẠN CÓ BIẾT: NGÀY TẾT TRUNG THU CÓ SỰ TÍCH TỪ ĐÂU ?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BẠN CÓ BIẾT: NGÀY TẾT TRUNG THU CÓ SỰ TÍCH TỪ ĐÂU ?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17780"/>
            <a:ext cx="9144000" cy="6154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0" y="5943600"/>
            <a:ext cx="9144000" cy="914400"/>
            <a:chOff x="0" y="5943600"/>
            <a:chExt cx="9144000" cy="914400"/>
          </a:xfrm>
        </p:grpSpPr>
        <p:sp>
          <p:nvSpPr>
            <p:cNvPr id="10" name="Rectangle 9"/>
            <p:cNvSpPr/>
            <p:nvPr/>
          </p:nvSpPr>
          <p:spPr>
            <a:xfrm>
              <a:off x="0" y="5943600"/>
              <a:ext cx="9144000" cy="914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295400" y="6019800"/>
              <a:ext cx="6858000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4000" dirty="0" smtClean="0">
                  <a:solidFill>
                    <a:schemeClr val="accent6">
                      <a:lumMod val="40000"/>
                      <a:lumOff val="6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VẦNG TRĂNG THU </a:t>
              </a:r>
              <a:r>
                <a:rPr lang="en-US" sz="4000" dirty="0" smtClean="0">
                  <a:solidFill>
                    <a:schemeClr val="accent6">
                      <a:lumMod val="40000"/>
                      <a:lumOff val="6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2021</a:t>
              </a:r>
              <a:endParaRPr lang="en-US" sz="400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" name="Rounded Rectangle 6"/>
          <p:cNvSpPr/>
          <p:nvPr/>
        </p:nvSpPr>
        <p:spPr>
          <a:xfrm>
            <a:off x="3581400" y="160336"/>
            <a:ext cx="2286000" cy="56496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810000" y="160337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Bucephalus" pitchFamily="2" charset="0"/>
              </a:rPr>
              <a:t>CÂU ĐỐ</a:t>
            </a:r>
            <a:endParaRPr lang="en-US" sz="3200" b="1" dirty="0">
              <a:latin typeface="Bucephalus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12774" y="914400"/>
            <a:ext cx="7769225" cy="914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2209800" y="2057400"/>
            <a:ext cx="4343400" cy="56261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06817" y="874693"/>
            <a:ext cx="75811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Cuội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trốn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09800" y="2129135"/>
            <a:ext cx="3380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dối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2206752" y="2813685"/>
            <a:ext cx="4343400" cy="56261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2209800" y="2864084"/>
            <a:ext cx="3307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Trốn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nợ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2209800" y="3581400"/>
            <a:ext cx="4343400" cy="90273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2209800" y="3653135"/>
            <a:ext cx="434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Níu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cải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3505200" y="4676120"/>
            <a:ext cx="2209800" cy="1143000"/>
            <a:chOff x="3505200" y="4419600"/>
            <a:chExt cx="2209800" cy="1143000"/>
          </a:xfrm>
        </p:grpSpPr>
        <p:sp>
          <p:nvSpPr>
            <p:cNvPr id="20" name="Oval 19"/>
            <p:cNvSpPr/>
            <p:nvPr/>
          </p:nvSpPr>
          <p:spPr>
            <a:xfrm>
              <a:off x="3505200" y="4419600"/>
              <a:ext cx="2209800" cy="11430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848100" y="4724400"/>
              <a:ext cx="1524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ĐÁP ÁN</a:t>
              </a:r>
              <a:endParaRPr lang="en-US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755128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2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2" grpId="0" animBg="1"/>
      <p:bldP spid="17" grpId="0" animBg="1"/>
      <p:bldP spid="13" grpId="0"/>
      <p:bldP spid="14" grpId="0"/>
      <p:bldP spid="22" grpId="0" animBg="1"/>
      <p:bldP spid="23" grpId="0"/>
      <p:bldP spid="24" grpId="0" animBg="1"/>
      <p:bldP spid="24" grpId="1" animBg="1"/>
      <p:bldP spid="25" grpId="0"/>
      <p:bldP spid="25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BẠN CÓ BIẾT: NGÀY TẾT TRUNG THU CÓ SỰ TÍCH TỪ ĐÂU 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BẠN CÓ BIẾT: NGÀY TẾT TRUNG THU CÓ SỰ TÍCH TỪ ĐÂU ?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BẠN CÓ BIẾT: NGÀY TẾT TRUNG THU CÓ SỰ TÍCH TỪ ĐÂU ?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5362"/>
            <a:ext cx="9144000" cy="6154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0" y="5943600"/>
            <a:ext cx="9144000" cy="914400"/>
            <a:chOff x="0" y="5943600"/>
            <a:chExt cx="9144000" cy="914400"/>
          </a:xfrm>
        </p:grpSpPr>
        <p:sp>
          <p:nvSpPr>
            <p:cNvPr id="10" name="Rectangle 9"/>
            <p:cNvSpPr/>
            <p:nvPr/>
          </p:nvSpPr>
          <p:spPr>
            <a:xfrm>
              <a:off x="0" y="5943600"/>
              <a:ext cx="9144000" cy="914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295400" y="6019800"/>
              <a:ext cx="6858000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4000" dirty="0" smtClean="0">
                  <a:solidFill>
                    <a:schemeClr val="accent6">
                      <a:lumMod val="40000"/>
                      <a:lumOff val="6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VẦNG TRĂNG THU </a:t>
              </a:r>
              <a:r>
                <a:rPr lang="en-US" sz="4000" dirty="0" smtClean="0">
                  <a:solidFill>
                    <a:schemeClr val="accent6">
                      <a:lumMod val="40000"/>
                      <a:lumOff val="6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2021</a:t>
              </a:r>
              <a:endParaRPr lang="en-US" sz="400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" name="Rounded Rectangle 6"/>
          <p:cNvSpPr/>
          <p:nvPr/>
        </p:nvSpPr>
        <p:spPr>
          <a:xfrm>
            <a:off x="3581400" y="160336"/>
            <a:ext cx="2286000" cy="56496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810000" y="160337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Bucephalus" pitchFamily="2" charset="0"/>
              </a:rPr>
              <a:t>CÂU ĐỐ</a:t>
            </a:r>
            <a:endParaRPr lang="en-US" sz="3200" b="1" dirty="0">
              <a:latin typeface="Bucephalus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143000" y="914400"/>
            <a:ext cx="6781799" cy="914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1600200" y="1905000"/>
            <a:ext cx="5867400" cy="71501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193292" y="862584"/>
            <a:ext cx="66674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50492" y="2000595"/>
            <a:ext cx="57287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30</a:t>
            </a:r>
            <a:br>
              <a:rPr lang="en-US" sz="2400" b="1" dirty="0">
                <a:latin typeface="Times New Roman" pitchFamily="18" charset="0"/>
                <a:cs typeface="Times New Roman" pitchFamily="18" charset="0"/>
              </a:rPr>
            </a:b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1600200" y="2743200"/>
            <a:ext cx="5867400" cy="76771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662684" y="2891135"/>
            <a:ext cx="57287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tháng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600200" y="3581399"/>
            <a:ext cx="5867400" cy="83099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1662684" y="3729335"/>
            <a:ext cx="57287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tháng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3409950" y="4674626"/>
            <a:ext cx="2209800" cy="1143000"/>
            <a:chOff x="3505200" y="4419600"/>
            <a:chExt cx="2209800" cy="1143000"/>
          </a:xfrm>
        </p:grpSpPr>
        <p:sp>
          <p:nvSpPr>
            <p:cNvPr id="20" name="Oval 19"/>
            <p:cNvSpPr/>
            <p:nvPr/>
          </p:nvSpPr>
          <p:spPr>
            <a:xfrm>
              <a:off x="3505200" y="4419600"/>
              <a:ext cx="2209800" cy="11430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848100" y="4729490"/>
              <a:ext cx="1524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ĐÁP ÁN</a:t>
              </a:r>
              <a:endParaRPr lang="en-US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074424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2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2" grpId="0" animBg="1"/>
      <p:bldP spid="17" grpId="0" animBg="1"/>
      <p:bldP spid="13" grpId="0"/>
      <p:bldP spid="14" grpId="0"/>
      <p:bldP spid="22" grpId="0" animBg="1"/>
      <p:bldP spid="22" grpId="1" animBg="1"/>
      <p:bldP spid="23" grpId="0"/>
      <p:bldP spid="23" grpId="1"/>
      <p:bldP spid="24" grpId="0" animBg="1"/>
      <p:bldP spid="2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BẠN CÓ BIẾT: NGÀY TẾT TRUNG THU CÓ SỰ TÍCH TỪ ĐÂU 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BẠN CÓ BIẾT: NGÀY TẾT TRUNG THU CÓ SỰ TÍCH TỪ ĐÂU ?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BẠN CÓ BIẾT: NGÀY TẾT TRUNG THU CÓ SỰ TÍCH TỪ ĐÂU ?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5362"/>
            <a:ext cx="9144000" cy="6154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0" y="5943600"/>
            <a:ext cx="9144000" cy="914400"/>
            <a:chOff x="0" y="5943600"/>
            <a:chExt cx="9144000" cy="914400"/>
          </a:xfrm>
        </p:grpSpPr>
        <p:sp>
          <p:nvSpPr>
            <p:cNvPr id="10" name="Rectangle 9"/>
            <p:cNvSpPr/>
            <p:nvPr/>
          </p:nvSpPr>
          <p:spPr>
            <a:xfrm>
              <a:off x="0" y="5943600"/>
              <a:ext cx="9144000" cy="914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295400" y="6019800"/>
              <a:ext cx="6858000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4000" dirty="0" smtClean="0">
                  <a:solidFill>
                    <a:schemeClr val="accent6">
                      <a:lumMod val="40000"/>
                      <a:lumOff val="6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VẦNG TRĂNG THU </a:t>
              </a:r>
              <a:r>
                <a:rPr lang="en-US" sz="4000" dirty="0" smtClean="0">
                  <a:solidFill>
                    <a:schemeClr val="accent6">
                      <a:lumMod val="40000"/>
                      <a:lumOff val="6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2021</a:t>
              </a:r>
              <a:endParaRPr lang="en-US" sz="400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" name="Rounded Rectangle 6"/>
          <p:cNvSpPr/>
          <p:nvPr/>
        </p:nvSpPr>
        <p:spPr>
          <a:xfrm>
            <a:off x="3581400" y="160336"/>
            <a:ext cx="2286000" cy="56496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810000" y="160337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Bucephalus" pitchFamily="2" charset="0"/>
              </a:rPr>
              <a:t>CÂU ĐỐ</a:t>
            </a:r>
            <a:endParaRPr lang="en-US" sz="3200" b="1" dirty="0">
              <a:latin typeface="Bucephalus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143000" y="914400"/>
            <a:ext cx="6781799" cy="914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1600200" y="1905000"/>
            <a:ext cx="5867400" cy="71501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193292" y="862584"/>
            <a:ext cx="66674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50492" y="2000595"/>
            <a:ext cx="57287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Tuyên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1600200" y="2743200"/>
            <a:ext cx="5867400" cy="76771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662684" y="2891135"/>
            <a:ext cx="57287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Trịnh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Sơn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600200" y="3581399"/>
            <a:ext cx="5867400" cy="83099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1662684" y="3729335"/>
            <a:ext cx="57287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Hoàng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Lân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3409950" y="4674626"/>
            <a:ext cx="2209800" cy="1143000"/>
            <a:chOff x="3505200" y="4419600"/>
            <a:chExt cx="2209800" cy="1143000"/>
          </a:xfrm>
        </p:grpSpPr>
        <p:sp>
          <p:nvSpPr>
            <p:cNvPr id="20" name="Oval 19"/>
            <p:cNvSpPr/>
            <p:nvPr/>
          </p:nvSpPr>
          <p:spPr>
            <a:xfrm>
              <a:off x="3505200" y="4419600"/>
              <a:ext cx="2209800" cy="11430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848100" y="4729490"/>
              <a:ext cx="1524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ĐÁP ÁN</a:t>
              </a:r>
              <a:endParaRPr lang="en-US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219360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2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2" grpId="0" animBg="1"/>
      <p:bldP spid="17" grpId="0" animBg="1"/>
      <p:bldP spid="17" grpId="1" animBg="1"/>
      <p:bldP spid="13" grpId="0"/>
      <p:bldP spid="14" grpId="0"/>
      <p:bldP spid="14" grpId="1"/>
      <p:bldP spid="22" grpId="0" animBg="1"/>
      <p:bldP spid="23" grpId="0"/>
      <p:bldP spid="24" grpId="0" animBg="1"/>
      <p:bldP spid="2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BẠN CÓ BIẾT: NGÀY TẾT TRUNG THU CÓ SỰ TÍCH TỪ ĐÂU 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BẠN CÓ BIẾT: NGÀY TẾT TRUNG THU CÓ SỰ TÍCH TỪ ĐÂU ?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BẠN CÓ BIẾT: NGÀY TẾT TRUNG THU CÓ SỰ TÍCH TỪ ĐÂU ?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5362"/>
            <a:ext cx="9144000" cy="6154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0" y="5943600"/>
            <a:ext cx="9144000" cy="914400"/>
            <a:chOff x="0" y="5943600"/>
            <a:chExt cx="9144000" cy="914400"/>
          </a:xfrm>
        </p:grpSpPr>
        <p:sp>
          <p:nvSpPr>
            <p:cNvPr id="10" name="Rectangle 9"/>
            <p:cNvSpPr/>
            <p:nvPr/>
          </p:nvSpPr>
          <p:spPr>
            <a:xfrm>
              <a:off x="0" y="5943600"/>
              <a:ext cx="9144000" cy="914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295400" y="6019800"/>
              <a:ext cx="6858000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4000" dirty="0" smtClean="0">
                  <a:solidFill>
                    <a:schemeClr val="accent6">
                      <a:lumMod val="40000"/>
                      <a:lumOff val="6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VẦNG TRĂNG THU </a:t>
              </a:r>
              <a:r>
                <a:rPr lang="en-US" sz="4000" dirty="0" smtClean="0">
                  <a:solidFill>
                    <a:schemeClr val="accent6">
                      <a:lumMod val="40000"/>
                      <a:lumOff val="6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2021</a:t>
              </a:r>
              <a:endParaRPr lang="en-US" sz="400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" name="Rounded Rectangle 6"/>
          <p:cNvSpPr/>
          <p:nvPr/>
        </p:nvSpPr>
        <p:spPr>
          <a:xfrm>
            <a:off x="3581400" y="160336"/>
            <a:ext cx="2286000" cy="56496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810000" y="160337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Bucephalus" pitchFamily="2" charset="0"/>
              </a:rPr>
              <a:t>CÂU ĐỐ</a:t>
            </a:r>
            <a:endParaRPr lang="en-US" sz="3200" b="1" dirty="0">
              <a:latin typeface="Bucephalus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143000" y="914400"/>
            <a:ext cx="6781799" cy="914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1600200" y="1905000"/>
            <a:ext cx="5867400" cy="71501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193292" y="862584"/>
            <a:ext cx="66674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Nam hay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tết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50492" y="2000595"/>
            <a:ext cx="57287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lồng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1600200" y="2743200"/>
            <a:ext cx="5867400" cy="76771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662684" y="2891135"/>
            <a:ext cx="57287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pin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1600200" y="3581399"/>
            <a:ext cx="5867400" cy="83099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1662684" y="3729335"/>
            <a:ext cx="57287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sao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3409950" y="4674626"/>
            <a:ext cx="2209800" cy="1143000"/>
            <a:chOff x="3505200" y="4419600"/>
            <a:chExt cx="2209800" cy="1143000"/>
          </a:xfrm>
        </p:grpSpPr>
        <p:sp>
          <p:nvSpPr>
            <p:cNvPr id="20" name="Oval 19"/>
            <p:cNvSpPr/>
            <p:nvPr/>
          </p:nvSpPr>
          <p:spPr>
            <a:xfrm>
              <a:off x="3505200" y="4419600"/>
              <a:ext cx="2209800" cy="11430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848100" y="4729490"/>
              <a:ext cx="1524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ĐÁP ÁN</a:t>
              </a:r>
              <a:endParaRPr lang="en-US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299063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2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2" grpId="0" animBg="1"/>
      <p:bldP spid="17" grpId="0" animBg="1"/>
      <p:bldP spid="13" grpId="0"/>
      <p:bldP spid="14" grpId="0"/>
      <p:bldP spid="22" grpId="0" animBg="1"/>
      <p:bldP spid="23" grpId="0"/>
      <p:bldP spid="24" grpId="0" animBg="1"/>
      <p:bldP spid="24" grpId="1" animBg="1"/>
      <p:bldP spid="25" grpId="0"/>
      <p:bldP spid="25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BẠN CÓ BIẾT: NGÀY TẾT TRUNG THU CÓ SỰ TÍCH TỪ ĐÂU 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BẠN CÓ BIẾT: NGÀY TẾT TRUNG THU CÓ SỰ TÍCH TỪ ĐÂU ?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BẠN CÓ BIẾT: NGÀY TẾT TRUNG THU CÓ SỰ TÍCH TỪ ĐÂU ?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5362"/>
            <a:ext cx="9144000" cy="6154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0" y="5943600"/>
            <a:ext cx="9144000" cy="914400"/>
            <a:chOff x="0" y="5943600"/>
            <a:chExt cx="9144000" cy="914400"/>
          </a:xfrm>
        </p:grpSpPr>
        <p:sp>
          <p:nvSpPr>
            <p:cNvPr id="10" name="Rectangle 9"/>
            <p:cNvSpPr/>
            <p:nvPr/>
          </p:nvSpPr>
          <p:spPr>
            <a:xfrm>
              <a:off x="0" y="5943600"/>
              <a:ext cx="9144000" cy="914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295400" y="6019800"/>
              <a:ext cx="6858000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4000" dirty="0" smtClean="0">
                  <a:solidFill>
                    <a:schemeClr val="accent6">
                      <a:lumMod val="40000"/>
                      <a:lumOff val="6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VẦNG TRĂNG THU </a:t>
              </a:r>
              <a:r>
                <a:rPr lang="en-US" sz="4000" dirty="0" smtClean="0">
                  <a:solidFill>
                    <a:schemeClr val="accent6">
                      <a:lumMod val="40000"/>
                      <a:lumOff val="6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2021</a:t>
              </a:r>
              <a:endParaRPr lang="en-US" sz="400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" name="Rounded Rectangle 6"/>
          <p:cNvSpPr/>
          <p:nvPr/>
        </p:nvSpPr>
        <p:spPr>
          <a:xfrm>
            <a:off x="3581400" y="160336"/>
            <a:ext cx="2286000" cy="56496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810000" y="160337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Bucephalus" pitchFamily="2" charset="0"/>
              </a:rPr>
              <a:t>CÂU ĐỐ</a:t>
            </a:r>
            <a:endParaRPr lang="en-US" sz="3200" b="1" dirty="0">
              <a:latin typeface="Bucephalus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143000" y="914400"/>
            <a:ext cx="6781799" cy="914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1600200" y="1905000"/>
            <a:ext cx="5867400" cy="71501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193292" y="862584"/>
            <a:ext cx="66674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khuyết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50492" y="2000595"/>
            <a:ext cx="57287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méo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1600200" y="2743200"/>
            <a:ext cx="5867400" cy="76771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662684" y="2891135"/>
            <a:ext cx="57287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khuất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600200" y="3581399"/>
            <a:ext cx="5867400" cy="83099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1662684" y="3596640"/>
            <a:ext cx="57287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3409950" y="4674626"/>
            <a:ext cx="2209800" cy="1143000"/>
            <a:chOff x="3505200" y="4419600"/>
            <a:chExt cx="2209800" cy="1143000"/>
          </a:xfrm>
        </p:grpSpPr>
        <p:sp>
          <p:nvSpPr>
            <p:cNvPr id="20" name="Oval 19"/>
            <p:cNvSpPr/>
            <p:nvPr/>
          </p:nvSpPr>
          <p:spPr>
            <a:xfrm>
              <a:off x="3505200" y="4419600"/>
              <a:ext cx="2209800" cy="11430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848100" y="4729490"/>
              <a:ext cx="1524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ĐÁP ÁN</a:t>
              </a:r>
              <a:endParaRPr lang="en-US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629168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2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2" grpId="0" animBg="1"/>
      <p:bldP spid="17" grpId="0" animBg="1"/>
      <p:bldP spid="13" grpId="0"/>
      <p:bldP spid="14" grpId="0"/>
      <p:bldP spid="22" grpId="0" animBg="1"/>
      <p:bldP spid="23" grpId="0"/>
      <p:bldP spid="24" grpId="0" animBg="1"/>
      <p:bldP spid="24" grpId="1" animBg="1"/>
      <p:bldP spid="25" grpId="0"/>
      <p:bldP spid="25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BẠN CÓ BIẾT: NGÀY TẾT TRUNG THU CÓ SỰ TÍCH TỪ ĐÂU 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BẠN CÓ BIẾT: NGÀY TẾT TRUNG THU CÓ SỰ TÍCH TỪ ĐÂU ?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BẠN CÓ BIẾT: NGÀY TẾT TRUNG THU CÓ SỰ TÍCH TỪ ĐÂU ?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" y="33337"/>
            <a:ext cx="9144000" cy="6154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0" y="5943600"/>
            <a:ext cx="9144000" cy="914400"/>
            <a:chOff x="0" y="5943600"/>
            <a:chExt cx="9144000" cy="914400"/>
          </a:xfrm>
        </p:grpSpPr>
        <p:sp>
          <p:nvSpPr>
            <p:cNvPr id="10" name="Rectangle 9"/>
            <p:cNvSpPr/>
            <p:nvPr/>
          </p:nvSpPr>
          <p:spPr>
            <a:xfrm>
              <a:off x="0" y="5943600"/>
              <a:ext cx="9144000" cy="914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295400" y="6019800"/>
              <a:ext cx="6858000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4000" dirty="0" smtClean="0">
                  <a:solidFill>
                    <a:schemeClr val="accent6">
                      <a:lumMod val="40000"/>
                      <a:lumOff val="6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VẦNG TRĂNG THU </a:t>
              </a:r>
              <a:r>
                <a:rPr lang="en-US" sz="4000" dirty="0" smtClean="0">
                  <a:solidFill>
                    <a:schemeClr val="accent6">
                      <a:lumMod val="40000"/>
                      <a:lumOff val="6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2021</a:t>
              </a:r>
              <a:endParaRPr lang="en-US" sz="400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" name="Rounded Rectangle 6"/>
          <p:cNvSpPr/>
          <p:nvPr/>
        </p:nvSpPr>
        <p:spPr>
          <a:xfrm>
            <a:off x="3581400" y="160336"/>
            <a:ext cx="2286000" cy="56496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810000" y="160337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Bucephalus" pitchFamily="2" charset="0"/>
              </a:rPr>
              <a:t>CÂU ĐỐ</a:t>
            </a:r>
            <a:endParaRPr lang="en-US" sz="3200" b="1" dirty="0">
              <a:latin typeface="Bucephalus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143000" y="914400"/>
            <a:ext cx="6781799" cy="914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5276850" y="1920240"/>
            <a:ext cx="3352799" cy="71501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193292" y="862584"/>
            <a:ext cx="66674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dịp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71338" y="2046911"/>
            <a:ext cx="31943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1951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5296409" y="2737486"/>
            <a:ext cx="3333240" cy="76771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5384038" y="2890510"/>
            <a:ext cx="16901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B. 1964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5295902" y="3606799"/>
            <a:ext cx="3333748" cy="83099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5339334" y="3766064"/>
            <a:ext cx="12329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1968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5612892" y="4662952"/>
            <a:ext cx="2209800" cy="1143000"/>
            <a:chOff x="5708142" y="4407926"/>
            <a:chExt cx="2209800" cy="1143000"/>
          </a:xfrm>
        </p:grpSpPr>
        <p:sp>
          <p:nvSpPr>
            <p:cNvPr id="20" name="Oval 19"/>
            <p:cNvSpPr/>
            <p:nvPr/>
          </p:nvSpPr>
          <p:spPr>
            <a:xfrm>
              <a:off x="5708142" y="4407926"/>
              <a:ext cx="2209800" cy="11430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051042" y="4748306"/>
              <a:ext cx="1524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ĐÁP ÁN</a:t>
              </a:r>
              <a:endParaRPr lang="en-US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" name="Rounded Rectangle 1"/>
          <p:cNvSpPr/>
          <p:nvPr/>
        </p:nvSpPr>
        <p:spPr>
          <a:xfrm>
            <a:off x="155575" y="2268736"/>
            <a:ext cx="4797425" cy="1606224"/>
          </a:xfrm>
          <a:prstGeom prst="roundRect">
            <a:avLst/>
          </a:prstGeom>
          <a:solidFill>
            <a:schemeClr val="bg2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96862" y="2391081"/>
            <a:ext cx="472122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gương</a:t>
            </a:r>
            <a:endParaRPr lang="en-US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ngắm</a:t>
            </a: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nhi</a:t>
            </a: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endParaRPr lang="en-US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endParaRPr lang="en-US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tỏ</a:t>
            </a: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nhung</a:t>
            </a: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6132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6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7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8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2" grpId="0" animBg="1"/>
      <p:bldP spid="17" grpId="0" animBg="1"/>
      <p:bldP spid="17" grpId="1" animBg="1"/>
      <p:bldP spid="13" grpId="0"/>
      <p:bldP spid="14" grpId="0"/>
      <p:bldP spid="14" grpId="1"/>
      <p:bldP spid="22" grpId="0" animBg="1"/>
      <p:bldP spid="23" grpId="0"/>
      <p:bldP spid="24" grpId="0" animBg="1"/>
      <p:bldP spid="25" grpId="0"/>
      <p:bldP spid="2" grpId="0" animBg="1"/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3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0" y="5943600"/>
            <a:ext cx="9144000" cy="914400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295400" y="6019800"/>
            <a:ext cx="685800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VẦNG TRĂNG THU </a:t>
            </a:r>
            <a:r>
              <a:rPr lang="en-US" sz="40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2021</a:t>
            </a:r>
            <a:endParaRPr lang="en-US" sz="4000" dirty="0">
              <a:solidFill>
                <a:schemeClr val="accent6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9945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3124200"/>
            <a:ext cx="104775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3276600"/>
            <a:ext cx="104775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6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53400" y="1752600"/>
            <a:ext cx="4095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53400" y="2971800"/>
            <a:ext cx="4095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67600" y="1828800"/>
            <a:ext cx="4095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7800" y="4724400"/>
            <a:ext cx="4095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2514600"/>
            <a:ext cx="4095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7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62200" y="0"/>
            <a:ext cx="53340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8" name="Picture 1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71800" y="0"/>
            <a:ext cx="1219200" cy="1468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1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01000" y="17526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1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72400" y="10668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48600" y="762000"/>
            <a:ext cx="4095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49" presetClass="entr" presetSubtype="0" repeatCount="indefinite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7" presetID="35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3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5000" fill="hold"/>
                                        <p:tgtEl>
                                          <p:spTgt spid="39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BẠN CÓ BIẾT: NGÀY TẾT TRUNG THU CÓ SỰ TÍCH TỪ ĐÂU 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BẠN CÓ BIẾT: NGÀY TẾT TRUNG THU CÓ SỰ TÍCH TỪ ĐÂU ?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BẠN CÓ BIẾT: NGÀY TẾT TRUNG THU CÓ SỰ TÍCH TỪ ĐÂU ?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17780"/>
            <a:ext cx="9144000" cy="6154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0" y="5943600"/>
            <a:ext cx="9144000" cy="914400"/>
            <a:chOff x="0" y="5943600"/>
            <a:chExt cx="9144000" cy="914400"/>
          </a:xfrm>
        </p:grpSpPr>
        <p:sp>
          <p:nvSpPr>
            <p:cNvPr id="10" name="Rectangle 9"/>
            <p:cNvSpPr/>
            <p:nvPr/>
          </p:nvSpPr>
          <p:spPr>
            <a:xfrm>
              <a:off x="0" y="5943600"/>
              <a:ext cx="9144000" cy="914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295400" y="6019800"/>
              <a:ext cx="6858000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4000" dirty="0" smtClean="0">
                  <a:solidFill>
                    <a:schemeClr val="accent6">
                      <a:lumMod val="40000"/>
                      <a:lumOff val="6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VẦNG TRĂNG THU </a:t>
              </a:r>
              <a:r>
                <a:rPr lang="en-US" sz="4000" dirty="0" smtClean="0">
                  <a:solidFill>
                    <a:schemeClr val="accent6">
                      <a:lumMod val="40000"/>
                      <a:lumOff val="6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2021</a:t>
              </a:r>
              <a:endParaRPr lang="en-US" sz="400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" name="Rounded Rectangle 6"/>
          <p:cNvSpPr/>
          <p:nvPr/>
        </p:nvSpPr>
        <p:spPr>
          <a:xfrm>
            <a:off x="3581400" y="160336"/>
            <a:ext cx="2286000" cy="56496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810000" y="160337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Bucephalus" pitchFamily="2" charset="0"/>
              </a:rPr>
              <a:t>CÂU ĐỐ</a:t>
            </a:r>
            <a:endParaRPr lang="en-US" sz="3200" b="1" dirty="0">
              <a:latin typeface="Bucephalus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143000" y="914400"/>
            <a:ext cx="6781799" cy="914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2209800" y="2057400"/>
            <a:ext cx="4343400" cy="56261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181101" y="896278"/>
            <a:ext cx="66674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So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63368" y="2057400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hơn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2206752" y="2813685"/>
            <a:ext cx="4343400" cy="56261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2560320" y="2813685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hơn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2218944" y="3581400"/>
            <a:ext cx="4343400" cy="56261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2572512" y="3581400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3505200" y="4419600"/>
            <a:ext cx="2209800" cy="1143000"/>
            <a:chOff x="3505200" y="4419600"/>
            <a:chExt cx="2209800" cy="1143000"/>
          </a:xfrm>
        </p:grpSpPr>
        <p:sp>
          <p:nvSpPr>
            <p:cNvPr id="20" name="Oval 19"/>
            <p:cNvSpPr/>
            <p:nvPr/>
          </p:nvSpPr>
          <p:spPr>
            <a:xfrm>
              <a:off x="3505200" y="4419600"/>
              <a:ext cx="2209800" cy="11430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848100" y="4729490"/>
              <a:ext cx="1524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ĐÁP ÁN</a:t>
              </a:r>
              <a:endParaRPr lang="en-US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414714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2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2" grpId="0" animBg="1"/>
      <p:bldP spid="17" grpId="0" animBg="1"/>
      <p:bldP spid="17" grpId="1" animBg="1"/>
      <p:bldP spid="13" grpId="0"/>
      <p:bldP spid="14" grpId="0"/>
      <p:bldP spid="14" grpId="1"/>
      <p:bldP spid="22" grpId="0" animBg="1"/>
      <p:bldP spid="23" grpId="0"/>
      <p:bldP spid="24" grpId="0" animBg="1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BẠN CÓ BIẾT: NGÀY TẾT TRUNG THU CÓ SỰ TÍCH TỪ ĐÂU 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BẠN CÓ BIẾT: NGÀY TẾT TRUNG THU CÓ SỰ TÍCH TỪ ĐÂU ?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BẠN CÓ BIẾT: NGÀY TẾT TRUNG THU CÓ SỰ TÍCH TỪ ĐÂU ?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17780"/>
            <a:ext cx="9144000" cy="6154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0" y="5943600"/>
            <a:ext cx="9144000" cy="914400"/>
            <a:chOff x="0" y="5943600"/>
            <a:chExt cx="9144000" cy="914400"/>
          </a:xfrm>
        </p:grpSpPr>
        <p:sp>
          <p:nvSpPr>
            <p:cNvPr id="10" name="Rectangle 9"/>
            <p:cNvSpPr/>
            <p:nvPr/>
          </p:nvSpPr>
          <p:spPr>
            <a:xfrm>
              <a:off x="0" y="5943600"/>
              <a:ext cx="9144000" cy="914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295400" y="6019800"/>
              <a:ext cx="6858000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4000" dirty="0" smtClean="0">
                  <a:solidFill>
                    <a:schemeClr val="accent6">
                      <a:lumMod val="40000"/>
                      <a:lumOff val="6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VẦNG TRĂNG THU </a:t>
              </a:r>
              <a:r>
                <a:rPr lang="en-US" sz="4000" dirty="0" smtClean="0">
                  <a:solidFill>
                    <a:schemeClr val="accent6">
                      <a:lumMod val="40000"/>
                      <a:lumOff val="6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2021</a:t>
              </a:r>
              <a:endParaRPr lang="en-US" sz="400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" name="Rounded Rectangle 6"/>
          <p:cNvSpPr/>
          <p:nvPr/>
        </p:nvSpPr>
        <p:spPr>
          <a:xfrm>
            <a:off x="3581400" y="160336"/>
            <a:ext cx="2286000" cy="56496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810000" y="160337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Bucephalus" pitchFamily="2" charset="0"/>
              </a:rPr>
              <a:t>CÂU ĐỐ</a:t>
            </a:r>
            <a:endParaRPr lang="en-US" sz="3200" b="1" dirty="0">
              <a:latin typeface="Bucephalus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143000" y="914400"/>
            <a:ext cx="6781799" cy="914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2209800" y="2057400"/>
            <a:ext cx="4343400" cy="56261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181101" y="896278"/>
            <a:ext cx="66674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Tết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Thu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63368" y="2057400"/>
            <a:ext cx="2971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Sao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2206752" y="2813685"/>
            <a:ext cx="4343400" cy="56261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2560320" y="2813685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Múa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Sư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Tử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2218944" y="3581400"/>
            <a:ext cx="4343400" cy="56261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2572512" y="3581400"/>
            <a:ext cx="3828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Rước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Tám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3505200" y="4419600"/>
            <a:ext cx="2209800" cy="1143000"/>
            <a:chOff x="3505200" y="4419600"/>
            <a:chExt cx="2209800" cy="1143000"/>
          </a:xfrm>
        </p:grpSpPr>
        <p:sp>
          <p:nvSpPr>
            <p:cNvPr id="20" name="Oval 19"/>
            <p:cNvSpPr/>
            <p:nvPr/>
          </p:nvSpPr>
          <p:spPr>
            <a:xfrm>
              <a:off x="3505200" y="4419600"/>
              <a:ext cx="2209800" cy="11430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848100" y="4729490"/>
              <a:ext cx="1524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ĐÁP ÁN</a:t>
              </a:r>
              <a:endParaRPr lang="en-US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165468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2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6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2" grpId="0" animBg="1"/>
      <p:bldP spid="17" grpId="0" animBg="1"/>
      <p:bldP spid="13" grpId="0"/>
      <p:bldP spid="14" grpId="0"/>
      <p:bldP spid="22" grpId="0" animBg="1"/>
      <p:bldP spid="23" grpId="0"/>
      <p:bldP spid="24" grpId="0" animBg="1"/>
      <p:bldP spid="24" grpId="1" animBg="1"/>
      <p:bldP spid="25" grpId="0"/>
      <p:bldP spid="25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BẠN CÓ BIẾT: NGÀY TẾT TRUNG THU CÓ SỰ TÍCH TỪ ĐÂU 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BẠN CÓ BIẾT: NGÀY TẾT TRUNG THU CÓ SỰ TÍCH TỪ ĐÂU ?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BẠN CÓ BIẾT: NGÀY TẾT TRUNG THU CÓ SỰ TÍCH TỪ ĐÂU ?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17780"/>
            <a:ext cx="9144000" cy="6154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0" y="5943600"/>
            <a:ext cx="9144000" cy="914400"/>
            <a:chOff x="0" y="5943600"/>
            <a:chExt cx="9144000" cy="914400"/>
          </a:xfrm>
        </p:grpSpPr>
        <p:sp>
          <p:nvSpPr>
            <p:cNvPr id="10" name="Rectangle 9"/>
            <p:cNvSpPr/>
            <p:nvPr/>
          </p:nvSpPr>
          <p:spPr>
            <a:xfrm>
              <a:off x="0" y="5943600"/>
              <a:ext cx="9144000" cy="914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295400" y="6019800"/>
              <a:ext cx="6858000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4000" dirty="0" smtClean="0">
                  <a:solidFill>
                    <a:schemeClr val="accent6">
                      <a:lumMod val="40000"/>
                      <a:lumOff val="6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VẦNG TRĂNG THU </a:t>
              </a:r>
              <a:r>
                <a:rPr lang="en-US" sz="4000" dirty="0" smtClean="0">
                  <a:solidFill>
                    <a:schemeClr val="accent6">
                      <a:lumMod val="40000"/>
                      <a:lumOff val="6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2021</a:t>
              </a:r>
              <a:endParaRPr lang="en-US" sz="400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" name="Rounded Rectangle 6"/>
          <p:cNvSpPr/>
          <p:nvPr/>
        </p:nvSpPr>
        <p:spPr>
          <a:xfrm>
            <a:off x="3581400" y="160336"/>
            <a:ext cx="2286000" cy="56496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810000" y="160337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Bucephalus" pitchFamily="2" charset="0"/>
              </a:rPr>
              <a:t>CÂU ĐỐ</a:t>
            </a:r>
            <a:endParaRPr lang="en-US" sz="3200" b="1" dirty="0">
              <a:latin typeface="Bucephalus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143000" y="914400"/>
            <a:ext cx="6781799" cy="914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2209800" y="2057400"/>
            <a:ext cx="4343400" cy="56261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181101" y="896278"/>
            <a:ext cx="66674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quay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xong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lâu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63368" y="2057400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29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2206752" y="2813685"/>
            <a:ext cx="4343400" cy="56261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2560320" y="2813685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30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2218944" y="3581400"/>
            <a:ext cx="4343400" cy="56261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2572512" y="3581400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31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3505200" y="4419600"/>
            <a:ext cx="2209800" cy="1143000"/>
            <a:chOff x="3505200" y="4419600"/>
            <a:chExt cx="2209800" cy="1143000"/>
          </a:xfrm>
        </p:grpSpPr>
        <p:sp>
          <p:nvSpPr>
            <p:cNvPr id="20" name="Oval 19"/>
            <p:cNvSpPr/>
            <p:nvPr/>
          </p:nvSpPr>
          <p:spPr>
            <a:xfrm>
              <a:off x="3505200" y="4419600"/>
              <a:ext cx="2209800" cy="11430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848100" y="4729490"/>
              <a:ext cx="1524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ĐÁP ÁN</a:t>
              </a:r>
              <a:endParaRPr lang="en-US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789209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2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2" grpId="0" animBg="1"/>
      <p:bldP spid="17" grpId="0" animBg="1"/>
      <p:bldP spid="17" grpId="1" animBg="1"/>
      <p:bldP spid="13" grpId="0"/>
      <p:bldP spid="14" grpId="0"/>
      <p:bldP spid="14" grpId="1"/>
      <p:bldP spid="22" grpId="0" animBg="1"/>
      <p:bldP spid="23" grpId="0"/>
      <p:bldP spid="24" grpId="0" animBg="1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BẠN CÓ BIẾT: NGÀY TẾT TRUNG THU CÓ SỰ TÍCH TỪ ĐÂU 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BẠN CÓ BIẾT: NGÀY TẾT TRUNG THU CÓ SỰ TÍCH TỪ ĐÂU ?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BẠN CÓ BIẾT: NGÀY TẾT TRUNG THU CÓ SỰ TÍCH TỪ ĐÂU ?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17780"/>
            <a:ext cx="9144000" cy="6154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0" y="5943600"/>
            <a:ext cx="9144000" cy="914400"/>
            <a:chOff x="0" y="5943600"/>
            <a:chExt cx="9144000" cy="914400"/>
          </a:xfrm>
        </p:grpSpPr>
        <p:sp>
          <p:nvSpPr>
            <p:cNvPr id="10" name="Rectangle 9"/>
            <p:cNvSpPr/>
            <p:nvPr/>
          </p:nvSpPr>
          <p:spPr>
            <a:xfrm>
              <a:off x="0" y="5943600"/>
              <a:ext cx="9144000" cy="914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295400" y="6019800"/>
              <a:ext cx="6858000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4000" dirty="0" smtClean="0">
                  <a:solidFill>
                    <a:schemeClr val="accent6">
                      <a:lumMod val="40000"/>
                      <a:lumOff val="6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VẦNG TRĂNG THU </a:t>
              </a:r>
              <a:r>
                <a:rPr lang="en-US" sz="4000" dirty="0" smtClean="0">
                  <a:solidFill>
                    <a:schemeClr val="accent6">
                      <a:lumMod val="40000"/>
                      <a:lumOff val="6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2021</a:t>
              </a:r>
              <a:endParaRPr lang="en-US" sz="400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" name="Rounded Rectangle 6"/>
          <p:cNvSpPr/>
          <p:nvPr/>
        </p:nvSpPr>
        <p:spPr>
          <a:xfrm>
            <a:off x="3581400" y="160336"/>
            <a:ext cx="2286000" cy="56496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810000" y="160337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Bucephalus" pitchFamily="2" charset="0"/>
              </a:rPr>
              <a:t>CÂU ĐỐ</a:t>
            </a:r>
            <a:endParaRPr lang="en-US" sz="3200" b="1" dirty="0">
              <a:latin typeface="Bucephalus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143000" y="914400"/>
            <a:ext cx="6781799" cy="914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2209800" y="2057400"/>
            <a:ext cx="4343400" cy="56261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181101" y="896278"/>
            <a:ext cx="66674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Đêm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Tết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Thu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đêm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63368" y="2057400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Lồng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2206752" y="2813685"/>
            <a:ext cx="4343400" cy="56261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2560320" y="2813685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Rằm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2218944" y="3581400"/>
            <a:ext cx="4343400" cy="56261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2572512" y="3581400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Múa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Lân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3505200" y="4419600"/>
            <a:ext cx="2209800" cy="1143000"/>
            <a:chOff x="3505200" y="4419600"/>
            <a:chExt cx="2209800" cy="1143000"/>
          </a:xfrm>
        </p:grpSpPr>
        <p:sp>
          <p:nvSpPr>
            <p:cNvPr id="20" name="Oval 19"/>
            <p:cNvSpPr/>
            <p:nvPr/>
          </p:nvSpPr>
          <p:spPr>
            <a:xfrm>
              <a:off x="3505200" y="4419600"/>
              <a:ext cx="2209800" cy="11430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848100" y="4729490"/>
              <a:ext cx="1524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ĐÁP ÁN</a:t>
              </a:r>
              <a:endParaRPr lang="en-US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491163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2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2" grpId="0" animBg="1"/>
      <p:bldP spid="17" grpId="0" animBg="1"/>
      <p:bldP spid="13" grpId="0"/>
      <p:bldP spid="14" grpId="0"/>
      <p:bldP spid="22" grpId="0" animBg="1"/>
      <p:bldP spid="22" grpId="1" animBg="1"/>
      <p:bldP spid="23" grpId="0"/>
      <p:bldP spid="23" grpId="1"/>
      <p:bldP spid="24" grpId="0" animBg="1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BẠN CÓ BIẾT: NGÀY TẾT TRUNG THU CÓ SỰ TÍCH TỪ ĐÂU 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BẠN CÓ BIẾT: NGÀY TẾT TRUNG THU CÓ SỰ TÍCH TỪ ĐÂU ?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BẠN CÓ BIẾT: NGÀY TẾT TRUNG THU CÓ SỰ TÍCH TỪ ĐÂU ?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17780"/>
            <a:ext cx="9144000" cy="6154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0" y="5943600"/>
            <a:ext cx="9144000" cy="914400"/>
            <a:chOff x="0" y="5943600"/>
            <a:chExt cx="9144000" cy="914400"/>
          </a:xfrm>
        </p:grpSpPr>
        <p:sp>
          <p:nvSpPr>
            <p:cNvPr id="10" name="Rectangle 9"/>
            <p:cNvSpPr/>
            <p:nvPr/>
          </p:nvSpPr>
          <p:spPr>
            <a:xfrm>
              <a:off x="0" y="5943600"/>
              <a:ext cx="9144000" cy="914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295400" y="6019800"/>
              <a:ext cx="6858000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4000" dirty="0" smtClean="0">
                  <a:solidFill>
                    <a:schemeClr val="accent6">
                      <a:lumMod val="40000"/>
                      <a:lumOff val="6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VẦNG TRĂNG THU </a:t>
              </a:r>
              <a:r>
                <a:rPr lang="en-US" sz="4000" dirty="0" smtClean="0">
                  <a:solidFill>
                    <a:schemeClr val="accent6">
                      <a:lumMod val="40000"/>
                      <a:lumOff val="6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2021</a:t>
              </a:r>
              <a:endParaRPr lang="en-US" sz="400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" name="Rounded Rectangle 6"/>
          <p:cNvSpPr/>
          <p:nvPr/>
        </p:nvSpPr>
        <p:spPr>
          <a:xfrm>
            <a:off x="3581400" y="160336"/>
            <a:ext cx="2286000" cy="56496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810000" y="160337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Bucephalus" pitchFamily="2" charset="0"/>
              </a:rPr>
              <a:t>CÂU ĐỐ</a:t>
            </a:r>
            <a:endParaRPr lang="en-US" sz="3200" b="1" dirty="0">
              <a:latin typeface="Bucephalus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143000" y="914400"/>
            <a:ext cx="6781799" cy="914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2209800" y="2057400"/>
            <a:ext cx="4343400" cy="56261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200149" y="1109990"/>
            <a:ext cx="66674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63368" y="2057400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2206752" y="2813685"/>
            <a:ext cx="4343400" cy="56261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2560320" y="2813685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3505200" y="4419600"/>
            <a:ext cx="2209800" cy="1143000"/>
            <a:chOff x="3505200" y="4419600"/>
            <a:chExt cx="2209800" cy="1143000"/>
          </a:xfrm>
        </p:grpSpPr>
        <p:sp>
          <p:nvSpPr>
            <p:cNvPr id="20" name="Oval 19"/>
            <p:cNvSpPr/>
            <p:nvPr/>
          </p:nvSpPr>
          <p:spPr>
            <a:xfrm>
              <a:off x="3505200" y="4419600"/>
              <a:ext cx="2209800" cy="11430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848100" y="4729490"/>
              <a:ext cx="1524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ĐÁP ÁN</a:t>
              </a:r>
              <a:endParaRPr lang="en-US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884458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2" grpId="0" animBg="1"/>
      <p:bldP spid="17" grpId="0" animBg="1"/>
      <p:bldP spid="13" grpId="0"/>
      <p:bldP spid="14" grpId="0"/>
      <p:bldP spid="22" grpId="0" animBg="1"/>
      <p:bldP spid="22" grpId="1" animBg="1"/>
      <p:bldP spid="23" grpId="0"/>
      <p:bldP spid="23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BẠN CÓ BIẾT: NGÀY TẾT TRUNG THU CÓ SỰ TÍCH TỪ ĐÂU 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BẠN CÓ BIẾT: NGÀY TẾT TRUNG THU CÓ SỰ TÍCH TỪ ĐÂU ?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BẠN CÓ BIẾT: NGÀY TẾT TRUNG THU CÓ SỰ TÍCH TỪ ĐÂU ?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17780"/>
            <a:ext cx="9144000" cy="6154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0" y="5943600"/>
            <a:ext cx="9144000" cy="914400"/>
            <a:chOff x="0" y="5943600"/>
            <a:chExt cx="9144000" cy="914400"/>
          </a:xfrm>
        </p:grpSpPr>
        <p:sp>
          <p:nvSpPr>
            <p:cNvPr id="10" name="Rectangle 9"/>
            <p:cNvSpPr/>
            <p:nvPr/>
          </p:nvSpPr>
          <p:spPr>
            <a:xfrm>
              <a:off x="0" y="5943600"/>
              <a:ext cx="9144000" cy="914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295400" y="6019800"/>
              <a:ext cx="6858000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4000" dirty="0" smtClean="0">
                  <a:solidFill>
                    <a:schemeClr val="accent6">
                      <a:lumMod val="40000"/>
                      <a:lumOff val="6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VẦNG TRĂNG THU </a:t>
              </a:r>
              <a:r>
                <a:rPr lang="en-US" sz="4000" dirty="0" smtClean="0">
                  <a:solidFill>
                    <a:schemeClr val="accent6">
                      <a:lumMod val="40000"/>
                      <a:lumOff val="6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2021</a:t>
              </a:r>
              <a:endParaRPr lang="en-US" sz="400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" name="Rounded Rectangle 6"/>
          <p:cNvSpPr/>
          <p:nvPr/>
        </p:nvSpPr>
        <p:spPr>
          <a:xfrm>
            <a:off x="3581400" y="160336"/>
            <a:ext cx="2286000" cy="56496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810000" y="160337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Bucephalus" pitchFamily="2" charset="0"/>
              </a:rPr>
              <a:t>CÂU ĐỐ</a:t>
            </a:r>
            <a:endParaRPr lang="en-US" sz="3200" b="1" dirty="0">
              <a:latin typeface="Bucephalus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143000" y="914400"/>
            <a:ext cx="6781799" cy="914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2209800" y="2057400"/>
            <a:ext cx="4343400" cy="56261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181101" y="896278"/>
            <a:ext cx="66674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Đêm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Tết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Thu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đêm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63368" y="2057400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Lồng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2206752" y="2813685"/>
            <a:ext cx="4343400" cy="56261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2560320" y="2813685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Rằm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2218944" y="3581400"/>
            <a:ext cx="4343400" cy="56261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2572512" y="3581400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Múa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Lân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3505200" y="4419600"/>
            <a:ext cx="2209800" cy="1143000"/>
            <a:chOff x="3505200" y="4419600"/>
            <a:chExt cx="2209800" cy="1143000"/>
          </a:xfrm>
        </p:grpSpPr>
        <p:sp>
          <p:nvSpPr>
            <p:cNvPr id="20" name="Oval 19"/>
            <p:cNvSpPr/>
            <p:nvPr/>
          </p:nvSpPr>
          <p:spPr>
            <a:xfrm>
              <a:off x="3505200" y="4419600"/>
              <a:ext cx="2209800" cy="11430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848100" y="4729490"/>
              <a:ext cx="1524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ĐÁP ÁN</a:t>
              </a:r>
              <a:endParaRPr lang="en-US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263201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2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6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2" grpId="0" animBg="1"/>
      <p:bldP spid="17" grpId="0" animBg="1"/>
      <p:bldP spid="13" grpId="0"/>
      <p:bldP spid="14" grpId="0"/>
      <p:bldP spid="22" grpId="0" animBg="1"/>
      <p:bldP spid="22" grpId="1" animBg="1"/>
      <p:bldP spid="23" grpId="0"/>
      <p:bldP spid="23" grpId="1"/>
      <p:bldP spid="24" grpId="0" animBg="1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BẠN CÓ BIẾT: NGÀY TẾT TRUNG THU CÓ SỰ TÍCH TỪ ĐÂU 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BẠN CÓ BIẾT: NGÀY TẾT TRUNG THU CÓ SỰ TÍCH TỪ ĐÂU ?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BẠN CÓ BIẾT: NGÀY TẾT TRUNG THU CÓ SỰ TÍCH TỪ ĐÂU ?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17780"/>
            <a:ext cx="9144000" cy="6154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0" y="5943600"/>
            <a:ext cx="9144000" cy="914400"/>
            <a:chOff x="0" y="5943600"/>
            <a:chExt cx="9144000" cy="914400"/>
          </a:xfrm>
        </p:grpSpPr>
        <p:sp>
          <p:nvSpPr>
            <p:cNvPr id="10" name="Rectangle 9"/>
            <p:cNvSpPr/>
            <p:nvPr/>
          </p:nvSpPr>
          <p:spPr>
            <a:xfrm>
              <a:off x="0" y="5943600"/>
              <a:ext cx="9144000" cy="914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295400" y="6019800"/>
              <a:ext cx="6858000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4000" dirty="0" smtClean="0">
                  <a:solidFill>
                    <a:schemeClr val="accent6">
                      <a:lumMod val="40000"/>
                      <a:lumOff val="6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VẦNG TRĂNG THU </a:t>
              </a:r>
              <a:r>
                <a:rPr lang="en-US" sz="4000" dirty="0" smtClean="0">
                  <a:solidFill>
                    <a:schemeClr val="accent6">
                      <a:lumMod val="40000"/>
                      <a:lumOff val="6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2021</a:t>
              </a:r>
              <a:endParaRPr lang="en-US" sz="400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" name="Rounded Rectangle 6"/>
          <p:cNvSpPr/>
          <p:nvPr/>
        </p:nvSpPr>
        <p:spPr>
          <a:xfrm>
            <a:off x="3581400" y="160336"/>
            <a:ext cx="2286000" cy="56496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810000" y="160337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Bucephalus" pitchFamily="2" charset="0"/>
              </a:rPr>
              <a:t>CÂU ĐỐ</a:t>
            </a:r>
            <a:endParaRPr lang="en-US" sz="3200" b="1" dirty="0">
              <a:latin typeface="Bucephalus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12774" y="914400"/>
            <a:ext cx="7769225" cy="914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2209800" y="2057400"/>
            <a:ext cx="4343400" cy="56261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06817" y="874693"/>
            <a:ext cx="75811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Ba con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điệu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múa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đêm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rằm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Thu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63368" y="2129135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Lân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Sư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Rồng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2206752" y="2813685"/>
            <a:ext cx="4343400" cy="56261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2560320" y="2891135"/>
            <a:ext cx="3307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Lân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Phụng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Rồng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2218944" y="3581400"/>
            <a:ext cx="4343400" cy="56261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2580132" y="3653135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Lân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Rồng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Rắn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3505200" y="4419600"/>
            <a:ext cx="2209800" cy="1143000"/>
            <a:chOff x="3505200" y="4419600"/>
            <a:chExt cx="2209800" cy="1143000"/>
          </a:xfrm>
        </p:grpSpPr>
        <p:sp>
          <p:nvSpPr>
            <p:cNvPr id="20" name="Oval 19"/>
            <p:cNvSpPr/>
            <p:nvPr/>
          </p:nvSpPr>
          <p:spPr>
            <a:xfrm>
              <a:off x="3505200" y="4419600"/>
              <a:ext cx="2209800" cy="11430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848100" y="4729490"/>
              <a:ext cx="1524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ĐÁP ÁN</a:t>
              </a:r>
              <a:endParaRPr lang="en-US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263201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2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2" grpId="0" animBg="1"/>
      <p:bldP spid="17" grpId="0" animBg="1"/>
      <p:bldP spid="17" grpId="1" animBg="1"/>
      <p:bldP spid="13" grpId="0"/>
      <p:bldP spid="14" grpId="0"/>
      <p:bldP spid="14" grpId="1"/>
      <p:bldP spid="22" grpId="0" animBg="1"/>
      <p:bldP spid="23" grpId="0"/>
      <p:bldP spid="24" grpId="0" animBg="1"/>
      <p:bldP spid="2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823</TotalTime>
  <Words>1004</Words>
  <Application>Microsoft Office PowerPoint</Application>
  <PresentationFormat>On-screen Show (4:3)</PresentationFormat>
  <Paragraphs>177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Quang</dc:creator>
  <cp:lastModifiedBy>ADMIN</cp:lastModifiedBy>
  <cp:revision>43</cp:revision>
  <dcterms:created xsi:type="dcterms:W3CDTF">2015-09-23T08:32:23Z</dcterms:created>
  <dcterms:modified xsi:type="dcterms:W3CDTF">2021-09-21T01:34:57Z</dcterms:modified>
</cp:coreProperties>
</file>